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57" r:id="rId3"/>
    <p:sldId id="356" r:id="rId4"/>
    <p:sldId id="357" r:id="rId5"/>
    <p:sldId id="358" r:id="rId6"/>
    <p:sldId id="359" r:id="rId7"/>
    <p:sldId id="259" r:id="rId8"/>
    <p:sldId id="260" r:id="rId9"/>
    <p:sldId id="264" r:id="rId10"/>
    <p:sldId id="262" r:id="rId11"/>
    <p:sldId id="263" r:id="rId12"/>
    <p:sldId id="268" r:id="rId13"/>
    <p:sldId id="302" r:id="rId14"/>
    <p:sldId id="303" r:id="rId15"/>
    <p:sldId id="348" r:id="rId16"/>
    <p:sldId id="349" r:id="rId17"/>
    <p:sldId id="350" r:id="rId18"/>
    <p:sldId id="304" r:id="rId19"/>
    <p:sldId id="351" r:id="rId20"/>
    <p:sldId id="352" r:id="rId21"/>
    <p:sldId id="353" r:id="rId22"/>
    <p:sldId id="354" r:id="rId23"/>
    <p:sldId id="314" r:id="rId24"/>
    <p:sldId id="316" r:id="rId25"/>
    <p:sldId id="317" r:id="rId26"/>
    <p:sldId id="318" r:id="rId27"/>
    <p:sldId id="319" r:id="rId28"/>
    <p:sldId id="320" r:id="rId29"/>
    <p:sldId id="321" r:id="rId30"/>
    <p:sldId id="355" r:id="rId31"/>
    <p:sldId id="324" r:id="rId32"/>
    <p:sldId id="325" r:id="rId33"/>
    <p:sldId id="305" r:id="rId34"/>
    <p:sldId id="326" r:id="rId35"/>
    <p:sldId id="327" r:id="rId36"/>
    <p:sldId id="328" r:id="rId37"/>
    <p:sldId id="306" r:id="rId38"/>
    <p:sldId id="329" r:id="rId39"/>
    <p:sldId id="330" r:id="rId40"/>
    <p:sldId id="331" r:id="rId41"/>
    <p:sldId id="333" r:id="rId42"/>
    <p:sldId id="332" r:id="rId43"/>
    <p:sldId id="334" r:id="rId44"/>
    <p:sldId id="335" r:id="rId45"/>
    <p:sldId id="336" r:id="rId46"/>
    <p:sldId id="337" r:id="rId47"/>
    <p:sldId id="338" r:id="rId48"/>
    <p:sldId id="340" r:id="rId49"/>
    <p:sldId id="339" r:id="rId50"/>
    <p:sldId id="344" r:id="rId51"/>
    <p:sldId id="342" r:id="rId52"/>
    <p:sldId id="343" r:id="rId53"/>
    <p:sldId id="346" r:id="rId54"/>
    <p:sldId id="345" r:id="rId55"/>
    <p:sldId id="360" r:id="rId56"/>
    <p:sldId id="258" r:id="rId5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58" autoAdjust="0"/>
    <p:restoredTop sz="65693"/>
  </p:normalViewPr>
  <p:slideViewPr>
    <p:cSldViewPr snapToGrid="0">
      <p:cViewPr varScale="1">
        <p:scale>
          <a:sx n="69" d="100"/>
          <a:sy n="69" d="100"/>
        </p:scale>
        <p:origin x="-480"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26469438-B9E4-874F-B67F-3ED6C63CBEE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 xmlns:a16="http://schemas.microsoft.com/office/drawing/2014/main" id="{2758E6DC-0F73-8441-908C-738CB316D66E}"/>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C93E5475-2C19-C543-88C5-C71A0BB78855}" type="datetimeFigureOut">
              <a:rPr lang="en-US"/>
              <a:pPr/>
              <a:t>9/17/18</a:t>
            </a:fld>
            <a:endParaRPr lang="en-US"/>
          </a:p>
        </p:txBody>
      </p:sp>
      <p:sp>
        <p:nvSpPr>
          <p:cNvPr id="4" name="Slide Image Placeholder 3">
            <a:extLst>
              <a:ext uri="{FF2B5EF4-FFF2-40B4-BE49-F238E27FC236}">
                <a16:creationId xmlns="" xmlns:a16="http://schemas.microsoft.com/office/drawing/2014/main" id="{99042C95-F191-1742-9092-99D345FCF86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 xmlns:a16="http://schemas.microsoft.com/office/drawing/2014/main" id="{859869A1-7402-2B40-A2A6-F0279A516158}"/>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 xmlns:a16="http://schemas.microsoft.com/office/drawing/2014/main" id="{8CB3226C-3965-1645-88AF-D41849CB07AB}"/>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 xmlns:a16="http://schemas.microsoft.com/office/drawing/2014/main" id="{E7A3FA33-008E-3F4D-A49C-770E1ACF44DF}"/>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A4034E2-7D1E-8C40-BE54-EFAFB985E57E}" type="slidenum">
              <a:rPr lang="en-US"/>
              <a:pPr/>
              <a:t>‹#›</a:t>
            </a:fld>
            <a:endParaRPr lang="en-US"/>
          </a:p>
        </p:txBody>
      </p:sp>
    </p:spTree>
    <p:extLst>
      <p:ext uri="{BB962C8B-B14F-4D97-AF65-F5344CB8AC3E}">
        <p14:creationId xmlns:p14="http://schemas.microsoft.com/office/powerpoint/2010/main" val="194326162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059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1059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B3DBB1FF-3CE7-8F4D-B9F1-E7C0B0E20C5C}" type="slidenum">
              <a:rPr lang="en-US"/>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8066"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Hey look! Data!</a:t>
            </a:r>
          </a:p>
        </p:txBody>
      </p:sp>
      <p:sp>
        <p:nvSpPr>
          <p:cNvPr id="88067"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46E44C15-7251-C64A-AD89-1D8D83ADE314}" type="slidenum">
              <a:rPr lang="en-US"/>
              <a:pPr/>
              <a:t>19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011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We need some initial probabilities to kick things off. </a:t>
            </a:r>
            <a:br>
              <a:rPr lang="en-US">
                <a:latin typeface="Calibri" charset="0"/>
                <a:ea typeface="ＭＳ Ｐゴシック" charset="0"/>
              </a:rPr>
            </a:br>
            <a:endParaRPr lang="en-US">
              <a:latin typeface="Calibri" charset="0"/>
              <a:ea typeface="ＭＳ Ｐゴシック" charset="0"/>
            </a:endParaRPr>
          </a:p>
          <a:p>
            <a:pPr eaLnBrk="1" hangingPunct="1"/>
            <a:r>
              <a:rPr lang="en-US">
                <a:latin typeface="Calibri" charset="0"/>
                <a:ea typeface="ＭＳ Ｐゴシック" charset="0"/>
              </a:rPr>
              <a:t>For AWGN, the LLR for bit being 1 is 2*received value/noise sigma squared. We will use 0.1. </a:t>
            </a:r>
          </a:p>
        </p:txBody>
      </p:sp>
      <p:sp>
        <p:nvSpPr>
          <p:cNvPr id="9011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C7366F4B-C53A-7947-9DE6-E26848982C8D}" type="slidenum">
              <a:rPr lang="en-US"/>
              <a:pPr/>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6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“How sure are we, given what we know the channel is up to, about our received bits? Before we do anything else.</a:t>
            </a:r>
          </a:p>
        </p:txBody>
      </p:sp>
      <p:sp>
        <p:nvSpPr>
          <p:cNvPr id="9216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B3CBE5DF-7828-7B43-8696-6898AC2CF367}" type="slidenum">
              <a:rPr lang="en-US"/>
              <a:pPr/>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421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“How sure are we, given what we know the channel is up to, about our received bits? Before we do anything else.</a:t>
            </a:r>
          </a:p>
        </p:txBody>
      </p:sp>
      <p:sp>
        <p:nvSpPr>
          <p:cNvPr id="94211"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0CC08BD5-0D41-C343-B915-AA95AA23DE68}" type="slidenum">
              <a:rPr lang="en-US"/>
              <a:pPr/>
              <a:t>22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697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Number formats and multiplication vs. addition</a:t>
            </a:r>
          </a:p>
        </p:txBody>
      </p:sp>
      <p:sp>
        <p:nvSpPr>
          <p:cNvPr id="12697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8B37DD62-9C4B-334E-9696-0B27F6B7A8AD}" type="slidenum">
              <a:rPr lang="en-US"/>
              <a:pPr/>
              <a:t>23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Probabilities have to add to 1</a:t>
            </a:r>
          </a:p>
        </p:txBody>
      </p:sp>
      <p:sp>
        <p:nvSpPr>
          <p:cNvPr id="12800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9B1DD8E9-6255-3A41-9F55-D40A5FA842EE}" type="slidenum">
              <a:rPr lang="en-US"/>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9026"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Number formats and multiplication vs. addition</a:t>
            </a:r>
          </a:p>
        </p:txBody>
      </p:sp>
      <p:sp>
        <p:nvSpPr>
          <p:cNvPr id="129027"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E119FB67-E69D-5042-92BC-EB9D92953FC7}" type="slidenum">
              <a:rPr lang="en-US"/>
              <a:pPr/>
              <a:t>25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Number formats and multiplication vs. addition</a:t>
            </a:r>
          </a:p>
        </p:txBody>
      </p:sp>
      <p:sp>
        <p:nvSpPr>
          <p:cNvPr id="130051"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8CDBF37C-7B8C-E24D-9116-813242F17FD5}" type="slidenum">
              <a:rPr lang="en-US"/>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10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Number formats and multiplication vs. addition</a:t>
            </a:r>
          </a:p>
        </p:txBody>
      </p:sp>
      <p:sp>
        <p:nvSpPr>
          <p:cNvPr id="13107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9CF68D46-1CF6-A248-B703-F90E60095CCD}" type="slidenum">
              <a:rPr lang="en-US"/>
              <a:pPr/>
              <a:t>27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Number formats and multiplication vs. addition</a:t>
            </a:r>
          </a:p>
        </p:txBody>
      </p:sp>
      <p:sp>
        <p:nvSpPr>
          <p:cNvPr id="13209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9ED7CE36-78CC-0642-ADA0-63C687597B6E}" type="slidenum">
              <a:rPr lang="en-US"/>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Open Research Institute, a non-profit incorporated in California in March 2018. We have applied for 501c(3).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ORI was founded by myself, renowned open source activist Bruce </a:t>
            </a:r>
            <a:r>
              <a:rPr lang="en-US" sz="1200" kern="1200" dirty="0" err="1">
                <a:solidFill>
                  <a:schemeClr val="tx1"/>
                </a:solidFill>
                <a:effectLst/>
                <a:latin typeface="+mn-lt"/>
                <a:ea typeface="+mn-ea"/>
                <a:cs typeface="+mn-cs"/>
              </a:rPr>
              <a:t>Perens</a:t>
            </a:r>
            <a:r>
              <a:rPr lang="en-US" sz="1200" kern="1200" dirty="0">
                <a:solidFill>
                  <a:schemeClr val="tx1"/>
                </a:solidFill>
                <a:effectLst/>
                <a:latin typeface="+mn-lt"/>
                <a:ea typeface="+mn-ea"/>
                <a:cs typeface="+mn-cs"/>
              </a:rPr>
              <a:t>, and the President of GNU Radio Foundation Ben </a:t>
            </a:r>
            <a:r>
              <a:rPr lang="en-US" sz="1200" kern="1200" dirty="0" err="1">
                <a:solidFill>
                  <a:schemeClr val="tx1"/>
                </a:solidFill>
                <a:effectLst/>
                <a:latin typeface="+mn-lt"/>
                <a:ea typeface="+mn-ea"/>
                <a:cs typeface="+mn-cs"/>
              </a:rPr>
              <a:t>Hilburn</a:t>
            </a:r>
            <a:r>
              <a:rPr lang="en-US" sz="1200" kern="1200" dirty="0">
                <a:solidFill>
                  <a:schemeClr val="tx1"/>
                </a:solidFill>
                <a:effectLst/>
                <a:latin typeface="+mn-lt"/>
                <a:ea typeface="+mn-ea"/>
                <a:cs typeface="+mn-cs"/>
              </a:rPr>
              <a:t>, in order to provide a structure for the open source work we were all already doing and were interested in supporting.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 new organization. We are not new at what we do.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3</a:t>
            </a:fld>
            <a:endParaRPr lang="en-US"/>
          </a:p>
        </p:txBody>
      </p:sp>
    </p:spTree>
    <p:extLst>
      <p:ext uri="{BB962C8B-B14F-4D97-AF65-F5344CB8AC3E}">
        <p14:creationId xmlns:p14="http://schemas.microsoft.com/office/powerpoint/2010/main" val="1215185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312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Number formats and multiplication vs. addition</a:t>
            </a:r>
          </a:p>
        </p:txBody>
      </p:sp>
      <p:sp>
        <p:nvSpPr>
          <p:cNvPr id="13312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A83AD602-A9B3-2C49-BB21-ACCC4ADCAEA0}" type="slidenum">
              <a:rPr lang="en-US"/>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264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Number formats and multiplication vs. addition</a:t>
            </a:r>
          </a:p>
        </p:txBody>
      </p:sp>
      <p:sp>
        <p:nvSpPr>
          <p:cNvPr id="11264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FBBEF417-C2E3-F747-8340-7F53C60C04C7}" type="slidenum">
              <a:rPr lang="en-US"/>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Number formats and multiplication vs. addition</a:t>
            </a:r>
          </a:p>
        </p:txBody>
      </p:sp>
      <p:sp>
        <p:nvSpPr>
          <p:cNvPr id="13619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4B02EF2C-E71A-1A44-889C-CF55977CCAB2}" type="slidenum">
              <a:rPr lang="en-US"/>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721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Number formats and multiplication vs. addition</a:t>
            </a:r>
          </a:p>
        </p:txBody>
      </p:sp>
      <p:sp>
        <p:nvSpPr>
          <p:cNvPr id="13721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A8884562-B78D-6343-BE76-35AE934BAEA5}" type="slidenum">
              <a:rPr lang="en-US"/>
              <a:pPr/>
              <a:t>32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3824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C3B38056-5422-6C4A-B1F4-966366B2ED3A}" type="slidenum">
              <a:rPr lang="en-US"/>
              <a:pPr/>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9266"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39267"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FB44B8B3-D797-1E46-8583-8D7F9916DDE3}" type="slidenum">
              <a:rPr lang="en-US"/>
              <a:pPr/>
              <a:t>34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40291"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013144CA-A7AB-6A4B-BF18-95F27D2AF845}" type="slidenum">
              <a:rPr lang="en-US"/>
              <a:pPr/>
              <a:t>35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131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Number formats and multiplication vs. addition</a:t>
            </a:r>
          </a:p>
        </p:txBody>
      </p:sp>
      <p:sp>
        <p:nvSpPr>
          <p:cNvPr id="14131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79430BED-AED5-3D45-8730-DACCBAD65B3D}" type="slidenum">
              <a:rPr lang="en-US"/>
              <a:pPr/>
              <a:t>36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745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4745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51DC72ED-A357-0E42-9371-970CA267574D}" type="slidenum">
              <a:rPr lang="en-US"/>
              <a:pPr/>
              <a:t>41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848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4848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C72A1AB6-13ED-AF43-90E3-6972A56172CB}" type="slidenum">
              <a:rPr lang="en-US"/>
              <a:pPr/>
              <a:t>42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DVB-S and DVB-S2 is the most widely used communications standard for the downlink for broadcast satellite television. The transport layer, or the part of the protocol that is delivering broadcast content, is usually MPEG video. We don’t want to be limited to MPEG video for an amateur radio system. MPEG is great for video. There’s a way to carry general data within the MPEG stream, but it’s not very efficient or elegant. Fortunately, this is a solved problem. There’s a protocol from DVB written and ready to go called generic stream encapsulation, or GSE. GSE replaces MPEG. Using GSE as the transport stream protocol in DVB-S2 turns it into a very useful digital pipe, capable of supporting lots of simultaneous users transmitting and receiving all types of data, from live voice, to voice memos, to images, to video, to files, to whatever your station supports. That’s what our downlink looks like.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uplink is a channelized part of the spectrum, in our case 5GHz. The frequency division multiple access uplink is received by a </a:t>
            </a:r>
            <a:r>
              <a:rPr lang="en-US" sz="1200" kern="1200" dirty="0" err="1">
                <a:solidFill>
                  <a:schemeClr val="tx1"/>
                </a:solidFill>
                <a:effectLst/>
                <a:latin typeface="+mn-lt"/>
                <a:ea typeface="+mn-ea"/>
                <a:cs typeface="+mn-cs"/>
              </a:rPr>
              <a:t>polyphase</a:t>
            </a:r>
            <a:r>
              <a:rPr lang="en-US" sz="1200" kern="1200" dirty="0">
                <a:solidFill>
                  <a:schemeClr val="tx1"/>
                </a:solidFill>
                <a:effectLst/>
                <a:latin typeface="+mn-lt"/>
                <a:ea typeface="+mn-ea"/>
                <a:cs typeface="+mn-cs"/>
              </a:rPr>
              <a:t> filter bank, the streams are received and processed, the ones that will be retransmitted are combined and multiplexed into a time division packetized format, and that entire signal is transmitted as one “pipe” using DVB-S2/X on the downlink. Managing this multiplexing is a big job and requires careful protocol design.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Uplink channelization can be changed on the fly with advanced </a:t>
            </a:r>
            <a:r>
              <a:rPr lang="en-US" sz="1200" kern="1200" dirty="0" err="1">
                <a:solidFill>
                  <a:schemeClr val="tx1"/>
                </a:solidFill>
                <a:effectLst/>
                <a:latin typeface="+mn-lt"/>
                <a:ea typeface="+mn-ea"/>
                <a:cs typeface="+mn-cs"/>
              </a:rPr>
              <a:t>polyphase</a:t>
            </a:r>
            <a:r>
              <a:rPr lang="en-US" sz="1200" kern="1200" dirty="0">
                <a:solidFill>
                  <a:schemeClr val="tx1"/>
                </a:solidFill>
                <a:effectLst/>
                <a:latin typeface="+mn-lt"/>
                <a:ea typeface="+mn-ea"/>
                <a:cs typeface="+mn-cs"/>
              </a:rPr>
              <a:t> filter banks, but our current system design is to provide approximately 100kHz wide 4-ary minimum shift keying (4-ary MSK) channels. Your digital signal is assigned some number of channels. Your signal includes information about your radio and your identity. There is an acquisition protocol so that random </a:t>
            </a:r>
            <a:r>
              <a:rPr lang="en-US" sz="1200" kern="1200" dirty="0" err="1">
                <a:solidFill>
                  <a:schemeClr val="tx1"/>
                </a:solidFill>
                <a:effectLst/>
                <a:latin typeface="+mn-lt"/>
                <a:ea typeface="+mn-ea"/>
                <a:cs typeface="+mn-cs"/>
              </a:rPr>
              <a:t>kerchunking</a:t>
            </a:r>
            <a:r>
              <a:rPr lang="en-US" sz="1200" kern="1200" dirty="0">
                <a:solidFill>
                  <a:schemeClr val="tx1"/>
                </a:solidFill>
                <a:effectLst/>
                <a:latin typeface="+mn-lt"/>
                <a:ea typeface="+mn-ea"/>
                <a:cs typeface="+mn-cs"/>
              </a:rPr>
              <a:t> won’t do anything other than raise the noise floor. If you are not heard in the downlink channel assignment, then your radio won’t transmit. Being constant amplitude, this type of modulation relaxes some of the amplifier requirements at 5GHz. Work on the 5GHz transmitter side is going well and one of several proposed prototype board layout is under review right now.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4</a:t>
            </a:fld>
            <a:endParaRPr lang="en-US"/>
          </a:p>
        </p:txBody>
      </p:sp>
    </p:spTree>
    <p:extLst>
      <p:ext uri="{BB962C8B-B14F-4D97-AF65-F5344CB8AC3E}">
        <p14:creationId xmlns:p14="http://schemas.microsoft.com/office/powerpoint/2010/main" val="3573043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9506"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49507"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279E09C5-F731-0F41-8545-25C905BE676F}" type="slidenum">
              <a:rPr lang="en-US"/>
              <a:pPr/>
              <a:t>43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50531"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5E9E9C0D-897C-444C-AB7A-4906460D6FFD}" type="slidenum">
              <a:rPr lang="en-US"/>
              <a:pPr/>
              <a:t>44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155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5155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2DEAB1DC-4E5F-734F-A31D-4B197C902767}" type="slidenum">
              <a:rPr lang="en-US"/>
              <a:pPr/>
              <a:t>45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5257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BBF2DBA9-E7F8-4C45-A476-D0C3D5674C16}" type="slidenum">
              <a:rPr lang="en-US"/>
              <a:pPr/>
              <a:t>46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0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These cross connections work in parallel. It</a:t>
            </a:r>
            <a:r>
              <a:rPr lang="ja-JP" altLang="en-US">
                <a:latin typeface="Calibri" charset="0"/>
                <a:ea typeface="ＭＳ Ｐゴシック" charset="0"/>
              </a:rPr>
              <a:t>’</a:t>
            </a:r>
            <a:r>
              <a:rPr lang="en-US">
                <a:latin typeface="Calibri" charset="0"/>
                <a:ea typeface="ＭＳ Ｐゴシック" charset="0"/>
              </a:rPr>
              <a:t>s not just one set of siblings that are on to you. You can try and pass off your bad behavior in another group, but it</a:t>
            </a:r>
            <a:r>
              <a:rPr lang="ja-JP" altLang="en-US">
                <a:latin typeface="Calibri" charset="0"/>
                <a:ea typeface="ＭＳ Ｐゴシック" charset="0"/>
              </a:rPr>
              <a:t>’</a:t>
            </a:r>
            <a:r>
              <a:rPr lang="en-US">
                <a:latin typeface="Calibri" charset="0"/>
                <a:ea typeface="ＭＳ Ｐゴシック" charset="0"/>
              </a:rPr>
              <a:t>s not going to work there either.</a:t>
            </a:r>
          </a:p>
        </p:txBody>
      </p:sp>
      <p:sp>
        <p:nvSpPr>
          <p:cNvPr id="15360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9F4D626B-37E1-3046-8DFC-69F2BCB31AF1}" type="slidenum">
              <a:rPr lang="en-US"/>
              <a:pPr/>
              <a:t>47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Here are the parity check equations that v4 is involved in, and all the siblings that will rat on you.</a:t>
            </a:r>
          </a:p>
          <a:p>
            <a:pPr eaLnBrk="1" hangingPunct="1"/>
            <a:r>
              <a:rPr lang="en-US">
                <a:latin typeface="Calibri" charset="0"/>
                <a:ea typeface="ＭＳ Ｐゴシック" charset="0"/>
              </a:rPr>
              <a:t>It</a:t>
            </a:r>
            <a:r>
              <a:rPr lang="ja-JP" altLang="en-US">
                <a:latin typeface="Calibri" charset="0"/>
                <a:ea typeface="ＭＳ Ｐゴシック" charset="0"/>
              </a:rPr>
              <a:t>’</a:t>
            </a:r>
            <a:r>
              <a:rPr lang="en-US">
                <a:latin typeface="Calibri" charset="0"/>
                <a:ea typeface="ＭＳ Ｐゴシック" charset="0"/>
              </a:rPr>
              <a:t>s not just one family you</a:t>
            </a:r>
            <a:r>
              <a:rPr lang="ja-JP" altLang="en-US">
                <a:latin typeface="Calibri" charset="0"/>
                <a:ea typeface="ＭＳ Ｐゴシック" charset="0"/>
              </a:rPr>
              <a:t>’</a:t>
            </a:r>
            <a:r>
              <a:rPr lang="en-US">
                <a:latin typeface="Calibri" charset="0"/>
                <a:ea typeface="ＭＳ Ｐゴシック" charset="0"/>
              </a:rPr>
              <a:t>re pissing off. </a:t>
            </a:r>
          </a:p>
        </p:txBody>
      </p:sp>
      <p:sp>
        <p:nvSpPr>
          <p:cNvPr id="154627"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6C14D465-3A7E-7D41-BE7A-A67B507EADED}" type="slidenum">
              <a:rPr lang="en-US"/>
              <a:pPr/>
              <a:t>48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565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55651"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A6C15513-AB04-774E-85A9-76D3A3C898B2}" type="slidenum">
              <a:rPr lang="en-US"/>
              <a:pPr/>
              <a:t>49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66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5667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FEF61960-964D-5544-B6DE-B8F57AF33898}" type="slidenum">
              <a:rPr lang="en-US"/>
              <a:pPr/>
              <a:t>50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769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5769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FA12F2BD-183C-8D4B-B445-49F0115BBB7A}" type="slidenum">
              <a:rPr lang="en-US"/>
              <a:pPr/>
              <a:t>51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5872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0F186E29-92BA-F741-9DC7-C014A30EDBC4}" type="slidenum">
              <a:rPr lang="en-US"/>
              <a:pPr/>
              <a:t>52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User experience of voice doesn’t stop with the quality of the CODEC. We want you to be able to tune in to our downlink and listen to a roundtable, where the voices are distributed in a stereo field, as if you’re sitting around a table, talking with your friends. To support this goal, Phil </a:t>
            </a:r>
            <a:r>
              <a:rPr lang="en-US" sz="1200" kern="1200" dirty="0" err="1">
                <a:solidFill>
                  <a:schemeClr val="tx1"/>
                </a:solidFill>
                <a:effectLst/>
                <a:latin typeface="+mn-lt"/>
                <a:ea typeface="+mn-ea"/>
                <a:cs typeface="+mn-cs"/>
              </a:rPr>
              <a:t>Karn</a:t>
            </a:r>
            <a:r>
              <a:rPr lang="en-US" sz="1200" kern="1200" dirty="0">
                <a:solidFill>
                  <a:schemeClr val="tx1"/>
                </a:solidFill>
                <a:effectLst/>
                <a:latin typeface="+mn-lt"/>
                <a:ea typeface="+mn-ea"/>
                <a:cs typeface="+mn-cs"/>
              </a:rPr>
              <a:t> KA9Q has contributed a software defined radio (SDR) package that contains real time protocol (RTP) internet protocol (IP) multicast code that does exactly this. It will be built in to our implementation. He has a lot of other software defined radio work in the package that achieves this. All of this and more are at our project GitHub.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area of current work is a correlator tuned for DVB-S2/X. Correlation is a very important part of signal acquisition. The receiver looks for a pattern that it is told about in advance. That pattern marks the start of a frame of data. Once you find the start of the frame, you can unload the rest of the payloads and process them.</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area of current work is the forward error correction. DVB-S2 is powerful for many reasons, but one of the biggest and more important is the way it can correct errors due to interference and noise. DVB version 2 has world class error correction. The type of error correction is low density parity check (LDPC) concatenated, or working in concert with, Bose–Chaudhuri–</a:t>
            </a:r>
            <a:r>
              <a:rPr lang="en-US" sz="1200" kern="1200" dirty="0" err="1">
                <a:solidFill>
                  <a:schemeClr val="tx1"/>
                </a:solidFill>
                <a:effectLst/>
                <a:latin typeface="+mn-lt"/>
                <a:ea typeface="+mn-ea"/>
                <a:cs typeface="+mn-cs"/>
              </a:rPr>
              <a:t>Hocquenghem</a:t>
            </a:r>
            <a:r>
              <a:rPr lang="en-US" sz="1200" kern="1200" dirty="0">
                <a:solidFill>
                  <a:schemeClr val="tx1"/>
                </a:solidFill>
                <a:effectLst/>
                <a:latin typeface="+mn-lt"/>
                <a:ea typeface="+mn-ea"/>
                <a:cs typeface="+mn-cs"/>
              </a:rPr>
              <a:t> BCH encoding. LDPC is really interesting because it was designed back in the 1960s, but only recently have we been able to make real world circuits that use this type of error correction. Powerful FPGAs and ASICs make this sort of algorithm possible. LDPC is so good that it is almost at the physical limit of what we can achieve with error correction. We have an implementation of the LDPC decoding that runs on a graphical processing unit (GPU). This is a big deal. There are some advantages and disadvantages of it running on a GPU. We want to get this code into an FPGA. Want to help?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5GHz uplink and 10GHz downlink done at the same time full duplex puts some burden on the feed design. Especially if you want to do all of this in one microwave dish. And, you do want to be able to do that, to make a radio much more easy to deploy. We have a dual-band feed design that provides enough separation from the second harmonic of the uplink. This design was completed by Paul Wade W1GHZ and has been tested in a commercial lab.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a high performance bandpass filter design for 10GHz and prototypes will be available shortly. The draft design is by Jeffrey </a:t>
            </a:r>
            <a:r>
              <a:rPr lang="en-US" sz="1200" kern="1200" dirty="0" err="1">
                <a:solidFill>
                  <a:schemeClr val="tx1"/>
                </a:solidFill>
                <a:effectLst/>
                <a:latin typeface="+mn-lt"/>
                <a:ea typeface="+mn-ea"/>
                <a:cs typeface="+mn-cs"/>
              </a:rPr>
              <a:t>Pawlan</a:t>
            </a:r>
            <a:r>
              <a:rPr lang="en-US" sz="1200" kern="1200" dirty="0">
                <a:solidFill>
                  <a:schemeClr val="tx1"/>
                </a:solidFill>
                <a:effectLst/>
                <a:latin typeface="+mn-lt"/>
                <a:ea typeface="+mn-ea"/>
                <a:cs typeface="+mn-cs"/>
              </a:rPr>
              <a:t> WA6KBL.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are some of the areas of investigation and work on Phase 4 Ground. This project enables people to come together to learn about, experiment with, and produce hardware and software that is modern, and marketable, while also contributing to the common good of open source engineering. </a:t>
            </a:r>
          </a:p>
          <a:p>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DVB-S2 is a current, advanced, high quality digital communications protocol. Learning about it brings you all the way up to cutting edge communication technology. Some of it is difficult. None of it is completely out of reach to motivated amateurs. An open source implementation available to all experimenters is game changing. We completely believe in this project and we have a wonderful team that has coalesced over the past few years. </a:t>
            </a:r>
          </a:p>
          <a:p>
            <a:endParaRPr lang="en-US" dirty="0"/>
          </a:p>
        </p:txBody>
      </p:sp>
      <p:sp>
        <p:nvSpPr>
          <p:cNvPr id="4" name="Slide Number Placeholder 3"/>
          <p:cNvSpPr>
            <a:spLocks noGrp="1"/>
          </p:cNvSpPr>
          <p:nvPr>
            <p:ph type="sldNum" sz="quarter" idx="10"/>
          </p:nvPr>
        </p:nvSpPr>
        <p:spPr/>
        <p:txBody>
          <a:bodyPr/>
          <a:lstStyle/>
          <a:p>
            <a:fld id="{B04DE9B7-E0C1-1E4C-B90A-860C4FAC3A22}" type="slidenum">
              <a:rPr lang="en-US" smtClean="0"/>
              <a:t>5</a:t>
            </a:fld>
            <a:endParaRPr lang="en-US"/>
          </a:p>
        </p:txBody>
      </p:sp>
    </p:spTree>
    <p:extLst>
      <p:ext uri="{BB962C8B-B14F-4D97-AF65-F5344CB8AC3E}">
        <p14:creationId xmlns:p14="http://schemas.microsoft.com/office/powerpoint/2010/main" val="3362376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9746"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159747"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F990909E-5592-0740-B71D-F5F9106A7D5B}" type="slidenum">
              <a:rPr lang="en-US"/>
              <a:pPr/>
              <a:t>53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Thank you for coming to my TED talk</a:t>
            </a:r>
          </a:p>
        </p:txBody>
      </p:sp>
      <p:sp>
        <p:nvSpPr>
          <p:cNvPr id="16281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A311ECBF-6440-BA4B-BF24-D0DAEC8CAC97}" type="slidenum">
              <a:rPr lang="en-US"/>
              <a:pPr/>
              <a:t>56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legacy signals?</a:t>
            </a:r>
          </a:p>
        </p:txBody>
      </p:sp>
      <p:sp>
        <p:nvSpPr>
          <p:cNvPr id="4" name="Slide Number Placeholder 3"/>
          <p:cNvSpPr>
            <a:spLocks noGrp="1"/>
          </p:cNvSpPr>
          <p:nvPr>
            <p:ph type="sldNum" sz="quarter" idx="10"/>
          </p:nvPr>
        </p:nvSpPr>
        <p:spPr/>
        <p:txBody>
          <a:bodyPr/>
          <a:lstStyle/>
          <a:p>
            <a:fld id="{B04DE9B7-E0C1-1E4C-B90A-860C4FAC3A22}" type="slidenum">
              <a:rPr lang="en-US" smtClean="0"/>
              <a:t>6</a:t>
            </a:fld>
            <a:endParaRPr lang="en-US"/>
          </a:p>
        </p:txBody>
      </p:sp>
    </p:spTree>
    <p:extLst>
      <p:ext uri="{BB962C8B-B14F-4D97-AF65-F5344CB8AC3E}">
        <p14:creationId xmlns:p14="http://schemas.microsoft.com/office/powerpoint/2010/main" val="387814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161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ea typeface="ＭＳ Ｐゴシック" charset="0"/>
              </a:rPr>
              <a:t>Gallagher coded this up and ran it an IBM 7090 in 1963. Block length was 500. It was simulated with large probability of error, using all zero </a:t>
            </a:r>
            <a:r>
              <a:rPr lang="en-US" dirty="0" err="1">
                <a:latin typeface="Calibri" charset="0"/>
                <a:ea typeface="ＭＳ Ｐゴシック" charset="0"/>
              </a:rPr>
              <a:t>codeword</a:t>
            </a:r>
            <a:r>
              <a:rPr lang="en-US" dirty="0">
                <a:latin typeface="Calibri" charset="0"/>
                <a:ea typeface="ＭＳ Ｐゴシック" charset="0"/>
              </a:rPr>
              <a:t> only, still took hours. </a:t>
            </a:r>
          </a:p>
        </p:txBody>
      </p:sp>
      <p:sp>
        <p:nvSpPr>
          <p:cNvPr id="11161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439B135D-F62B-2045-A656-5A121F9F4A60}" type="slidenum">
              <a:rPr lang="en-US"/>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ea typeface="ＭＳ Ｐゴシック" charset="0"/>
              </a:rPr>
              <a:t>“The thought is the language, as Wittgenstein has put it. A technical vocabulary is merely a language within a language. A consideration of this technical vocabulary will be at the same time an attempt to discover the reality which the words disclose or reveal” R.D. Laing The Divided Self p 19</a:t>
            </a: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7B245094-69FA-7C4C-B151-C58E2FCD9F14}" type="slidenum">
              <a:rPr lang="en-US"/>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981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ea typeface="ＭＳ Ｐゴシック" charset="0"/>
              </a:rPr>
              <a:t>In general this is what a Tanner Graph looks like.</a:t>
            </a:r>
          </a:p>
          <a:p>
            <a:pPr eaLnBrk="1" hangingPunct="1"/>
            <a:r>
              <a:rPr lang="en-US">
                <a:latin typeface="Calibri" charset="0"/>
                <a:ea typeface="ＭＳ Ｐゴシック" charset="0"/>
              </a:rPr>
              <a:t>It</a:t>
            </a:r>
            <a:r>
              <a:rPr lang="ja-JP" altLang="en-US">
                <a:latin typeface="Calibri" charset="0"/>
                <a:ea typeface="ＭＳ Ｐゴシック" charset="0"/>
              </a:rPr>
              <a:t>’</a:t>
            </a:r>
            <a:r>
              <a:rPr lang="en-US">
                <a:latin typeface="Calibri" charset="0"/>
                <a:ea typeface="ＭＳ Ｐゴシック" charset="0"/>
              </a:rPr>
              <a:t>s called a bipartite graph. </a:t>
            </a:r>
          </a:p>
          <a:p>
            <a:pPr eaLnBrk="1" hangingPunct="1"/>
            <a:r>
              <a:rPr lang="en-US">
                <a:latin typeface="Calibri" charset="0"/>
                <a:ea typeface="ＭＳ Ｐゴシック" charset="0"/>
              </a:rPr>
              <a:t>This is what we are dealing with. </a:t>
            </a:r>
          </a:p>
          <a:p>
            <a:pPr eaLnBrk="1" hangingPunct="1"/>
            <a:r>
              <a:rPr lang="en-US">
                <a:latin typeface="Calibri" charset="0"/>
                <a:ea typeface="ＭＳ Ｐゴシック" charset="0"/>
              </a:rPr>
              <a:t>First we get our sparse H to look like this, </a:t>
            </a:r>
          </a:p>
          <a:p>
            <a:pPr eaLnBrk="1" hangingPunct="1"/>
            <a:r>
              <a:rPr lang="en-US">
                <a:latin typeface="Calibri" charset="0"/>
                <a:ea typeface="ＭＳ Ｐゴシック" charset="0"/>
              </a:rPr>
              <a:t>and then we use this as a map to come up with the math</a:t>
            </a:r>
          </a:p>
          <a:p>
            <a:pPr eaLnBrk="1" hangingPunct="1"/>
            <a:r>
              <a:rPr lang="en-US">
                <a:latin typeface="Calibri" charset="0"/>
                <a:ea typeface="ＭＳ Ｐゴシック" charset="0"/>
              </a:rPr>
              <a:t>To do the iterative receiving.</a:t>
            </a:r>
          </a:p>
          <a:p>
            <a:pPr eaLnBrk="1" hangingPunct="1"/>
            <a:endParaRPr lang="en-US">
              <a:latin typeface="Calibri" charset="0"/>
              <a:ea typeface="ＭＳ Ｐゴシック" charset="0"/>
            </a:endParaRPr>
          </a:p>
          <a:p>
            <a:pPr eaLnBrk="1" hangingPunct="1"/>
            <a:r>
              <a:rPr lang="en-US">
                <a:latin typeface="Calibri" charset="0"/>
                <a:ea typeface="ＭＳ Ｐゴシック" charset="0"/>
              </a:rPr>
              <a:t>Summary:</a:t>
            </a:r>
          </a:p>
          <a:p>
            <a:pPr eaLnBrk="1" hangingPunct="1"/>
            <a:r>
              <a:rPr lang="en-US">
                <a:latin typeface="Calibri" charset="0"/>
                <a:ea typeface="ＭＳ Ｐゴシック" charset="0"/>
              </a:rPr>
              <a:t>We receive a codeword. </a:t>
            </a:r>
          </a:p>
          <a:p>
            <a:pPr eaLnBrk="1" hangingPunct="1"/>
            <a:r>
              <a:rPr lang="en-US">
                <a:latin typeface="Calibri" charset="0"/>
                <a:ea typeface="ＭＳ Ｐゴシック" charset="0"/>
              </a:rPr>
              <a:t>We decide what we think we received, as a probability.</a:t>
            </a:r>
          </a:p>
          <a:p>
            <a:pPr eaLnBrk="1" hangingPunct="1"/>
            <a:r>
              <a:rPr lang="en-US">
                <a:latin typeface="Calibri" charset="0"/>
                <a:ea typeface="ＭＳ Ｐゴシック" charset="0"/>
              </a:rPr>
              <a:t>We pass that to the parity check nodes.</a:t>
            </a:r>
          </a:p>
          <a:p>
            <a:pPr eaLnBrk="1" hangingPunct="1"/>
            <a:r>
              <a:rPr lang="en-US">
                <a:latin typeface="Calibri" charset="0"/>
                <a:ea typeface="ＭＳ Ｐゴシック" charset="0"/>
              </a:rPr>
              <a:t>We process the various combinations.</a:t>
            </a:r>
            <a:br>
              <a:rPr lang="en-US">
                <a:latin typeface="Calibri" charset="0"/>
                <a:ea typeface="ＭＳ Ｐゴシック" charset="0"/>
              </a:rPr>
            </a:br>
            <a:r>
              <a:rPr lang="en-US">
                <a:latin typeface="Calibri" charset="0"/>
                <a:ea typeface="ＭＳ Ｐゴシック" charset="0"/>
              </a:rPr>
              <a:t>We feed the resulting probabilities back to the nodes holding the bits.</a:t>
            </a:r>
          </a:p>
          <a:p>
            <a:pPr eaLnBrk="1" hangingPunct="1"/>
            <a:r>
              <a:rPr lang="en-US">
                <a:latin typeface="Calibri" charset="0"/>
                <a:ea typeface="ＭＳ Ｐゴシック" charset="0"/>
              </a:rPr>
              <a:t>They process some more. They feed probabilities back to the check nodes. </a:t>
            </a:r>
          </a:p>
          <a:p>
            <a:pPr eaLnBrk="1" hangingPunct="1"/>
            <a:r>
              <a:rPr lang="en-US">
                <a:latin typeface="Calibri" charset="0"/>
                <a:ea typeface="ＭＳ Ｐゴシック" charset="0"/>
              </a:rPr>
              <a:t>And so on until either we are sure of what we have or what we have corrected, or we have run out of allowed iterations. </a:t>
            </a:r>
          </a:p>
        </p:txBody>
      </p:sp>
      <p:sp>
        <p:nvSpPr>
          <p:cNvPr id="119811"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02040631-AD74-B84C-AD08-9D086AE03E12}" type="slidenum">
              <a:rPr lang="en-US"/>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endParaRPr>
          </a:p>
        </p:txBody>
      </p:sp>
      <p:sp>
        <p:nvSpPr>
          <p:cNvPr id="8499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526B745A-9590-AB4D-AD3A-91915375609A}" type="slidenum">
              <a:rPr lang="en-US"/>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0B13D072-604B-0044-B901-1E2A9F606B7E}"/>
              </a:ext>
            </a:extLst>
          </p:cNvPr>
          <p:cNvSpPr>
            <a:spLocks noChangeArrowheads="1"/>
          </p:cNvSpPr>
          <p:nvPr userDrawn="1"/>
        </p:nvSpPr>
        <p:spPr bwMode="auto">
          <a:xfrm flipV="1">
            <a:off x="-12700" y="4724400"/>
            <a:ext cx="9174163" cy="2132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defRPr/>
            </a:pPr>
            <a:endParaRPr lang="id-ID" altLang="en-US">
              <a:cs typeface="+mn-cs"/>
            </a:endParaRPr>
          </a:p>
        </p:txBody>
      </p:sp>
      <p:pic>
        <p:nvPicPr>
          <p:cNvPr id="5" name="Picture 7" descr="helokiti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54525" y="1400175"/>
            <a:ext cx="4370388" cy="515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6"/>
          <p:cNvSpPr>
            <a:spLocks noChangeArrowheads="1"/>
          </p:cNvSpPr>
          <p:nvPr userDrawn="1"/>
        </p:nvSpPr>
        <p:spPr bwMode="auto">
          <a:xfrm>
            <a:off x="365125" y="4303713"/>
            <a:ext cx="855663" cy="820737"/>
          </a:xfrm>
          <a:custGeom>
            <a:avLst/>
            <a:gdLst>
              <a:gd name="T0" fmla="*/ 675113036 w 21600"/>
              <a:gd name="T1" fmla="*/ 119977994 h 21600"/>
              <a:gd name="T2" fmla="*/ 182019763 w 21600"/>
              <a:gd name="T3" fmla="*/ 592481871 h 21600"/>
              <a:gd name="T4" fmla="*/ 675113036 w 21600"/>
              <a:gd name="T5" fmla="*/ 1184962298 h 21600"/>
              <a:gd name="T6" fmla="*/ 1160747543 w 21600"/>
              <a:gd name="T7" fmla="*/ 592481871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en-US"/>
          </a:p>
        </p:txBody>
      </p:sp>
      <p:sp>
        <p:nvSpPr>
          <p:cNvPr id="7" name="AutoShape 7"/>
          <p:cNvSpPr>
            <a:spLocks noChangeArrowheads="1"/>
          </p:cNvSpPr>
          <p:nvPr userDrawn="1"/>
        </p:nvSpPr>
        <p:spPr bwMode="auto">
          <a:xfrm rot="19740000">
            <a:off x="147638" y="3886200"/>
            <a:ext cx="434975" cy="417513"/>
          </a:xfrm>
          <a:custGeom>
            <a:avLst/>
            <a:gdLst>
              <a:gd name="T0" fmla="*/ 88687395 w 21600"/>
              <a:gd name="T1" fmla="*/ 15794130 h 21600"/>
              <a:gd name="T2" fmla="*/ 23911160 w 21600"/>
              <a:gd name="T3" fmla="*/ 77996222 h 21600"/>
              <a:gd name="T4" fmla="*/ 88687395 w 21600"/>
              <a:gd name="T5" fmla="*/ 155992058 h 21600"/>
              <a:gd name="T6" fmla="*/ 152483487 w 21600"/>
              <a:gd name="T7" fmla="*/ 77996222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endParaRPr lang="en-US"/>
          </a:p>
        </p:txBody>
      </p:sp>
      <p:sp>
        <p:nvSpPr>
          <p:cNvPr id="8" name="AutoShape 8"/>
          <p:cNvSpPr>
            <a:spLocks noChangeArrowheads="1"/>
          </p:cNvSpPr>
          <p:nvPr userDrawn="1"/>
        </p:nvSpPr>
        <p:spPr bwMode="auto">
          <a:xfrm rot="1440000">
            <a:off x="534988" y="3725863"/>
            <a:ext cx="633412" cy="608012"/>
          </a:xfrm>
          <a:custGeom>
            <a:avLst/>
            <a:gdLst>
              <a:gd name="T0" fmla="*/ 273858845 w 21600"/>
              <a:gd name="T1" fmla="*/ 48777819 h 21600"/>
              <a:gd name="T2" fmla="*/ 73836514 w 21600"/>
              <a:gd name="T3" fmla="*/ 240879013 h 21600"/>
              <a:gd name="T4" fmla="*/ 273858845 w 21600"/>
              <a:gd name="T5" fmla="*/ 481758027 h 21600"/>
              <a:gd name="T6" fmla="*/ 470856810 w 21600"/>
              <a:gd name="T7" fmla="*/ 240879013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endParaRPr lang="en-US"/>
          </a:p>
        </p:txBody>
      </p:sp>
      <p:sp>
        <p:nvSpPr>
          <p:cNvPr id="2" name="Title 1"/>
          <p:cNvSpPr>
            <a:spLocks noGrp="1"/>
          </p:cNvSpPr>
          <p:nvPr>
            <p:ph type="ctrTitle"/>
          </p:nvPr>
        </p:nvSpPr>
        <p:spPr>
          <a:xfrm>
            <a:off x="190500" y="4794693"/>
            <a:ext cx="4559300" cy="898361"/>
          </a:xfrm>
        </p:spPr>
        <p:txBody>
          <a:bodyPr anchor="b">
            <a:noAutofit/>
          </a:bodyPr>
          <a:lstStyle>
            <a:lvl1pPr algn="ctr">
              <a:defRPr sz="4800">
                <a:solidFill>
                  <a:srgbClr val="FF3098"/>
                </a:solidFill>
                <a:latin typeface="Berlin Sans FB Demi" panose="020E0802020502020306"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862012" y="5804834"/>
            <a:ext cx="4333875" cy="439737"/>
          </a:xfrm>
        </p:spPr>
        <p:txBody>
          <a:bodyPr/>
          <a:lstStyle>
            <a:lvl1pPr marL="0" indent="0" algn="ctr">
              <a:buNone/>
              <a:defRPr sz="2400">
                <a:solidFill>
                  <a:srgbClr val="FF30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Date Placeholder 3">
            <a:extLst>
              <a:ext uri="{FF2B5EF4-FFF2-40B4-BE49-F238E27FC236}">
                <a16:creationId xmlns="" xmlns:a16="http://schemas.microsoft.com/office/drawing/2014/main" id="{26B553CB-68F7-A449-83C6-D321FCA74B20}"/>
              </a:ext>
            </a:extLst>
          </p:cNvPr>
          <p:cNvSpPr>
            <a:spLocks noGrp="1"/>
          </p:cNvSpPr>
          <p:nvPr>
            <p:ph type="dt" sz="half" idx="10"/>
          </p:nvPr>
        </p:nvSpPr>
        <p:spPr/>
        <p:txBody>
          <a:bodyPr/>
          <a:lstStyle>
            <a:lvl1pPr>
              <a:defRPr/>
            </a:lvl1pPr>
          </a:lstStyle>
          <a:p>
            <a:fld id="{1AA35932-EBB2-7A46-90D6-57F4DBFC6765}" type="datetimeFigureOut">
              <a:rPr lang="en-US"/>
              <a:pPr/>
              <a:t>9/17/18</a:t>
            </a:fld>
            <a:endParaRPr lang="en-US"/>
          </a:p>
        </p:txBody>
      </p:sp>
      <p:sp>
        <p:nvSpPr>
          <p:cNvPr id="10" name="Footer Placeholder 4">
            <a:extLst>
              <a:ext uri="{FF2B5EF4-FFF2-40B4-BE49-F238E27FC236}">
                <a16:creationId xmlns="" xmlns:a16="http://schemas.microsoft.com/office/drawing/2014/main" id="{F1495471-9182-CD4E-A885-27F7681D7F9D}"/>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5">
            <a:extLst>
              <a:ext uri="{FF2B5EF4-FFF2-40B4-BE49-F238E27FC236}">
                <a16:creationId xmlns="" xmlns:a16="http://schemas.microsoft.com/office/drawing/2014/main" id="{8E6317B9-96E2-C14B-8602-B0016A2D383F}"/>
              </a:ext>
            </a:extLst>
          </p:cNvPr>
          <p:cNvSpPr>
            <a:spLocks noGrp="1"/>
          </p:cNvSpPr>
          <p:nvPr>
            <p:ph type="sldNum" sz="quarter" idx="12"/>
          </p:nvPr>
        </p:nvSpPr>
        <p:spPr/>
        <p:txBody>
          <a:bodyPr/>
          <a:lstStyle>
            <a:lvl1pPr>
              <a:defRPr/>
            </a:lvl1pPr>
          </a:lstStyle>
          <a:p>
            <a:fld id="{32A3F675-E2C3-2C46-8891-A9690BBF208D}" type="slidenum">
              <a:rPr lang="en-US"/>
              <a:pPr/>
              <a:t>‹#›</a:t>
            </a:fld>
            <a:endParaRPr lang="en-US"/>
          </a:p>
        </p:txBody>
      </p:sp>
    </p:spTree>
    <p:extLst>
      <p:ext uri="{BB962C8B-B14F-4D97-AF65-F5344CB8AC3E}">
        <p14:creationId xmlns:p14="http://schemas.microsoft.com/office/powerpoint/2010/main" val="1631838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C99C4A08-48B6-EB47-B0C0-622481C7DFB4}"/>
              </a:ext>
            </a:extLst>
          </p:cNvPr>
          <p:cNvSpPr>
            <a:spLocks noGrp="1"/>
          </p:cNvSpPr>
          <p:nvPr>
            <p:ph type="dt" sz="half" idx="10"/>
          </p:nvPr>
        </p:nvSpPr>
        <p:spPr/>
        <p:txBody>
          <a:bodyPr/>
          <a:lstStyle>
            <a:lvl1pPr>
              <a:defRPr/>
            </a:lvl1pPr>
          </a:lstStyle>
          <a:p>
            <a:fld id="{3722F352-570A-2942-80DD-E270054C8BCA}" type="datetimeFigureOut">
              <a:rPr lang="en-US"/>
              <a:pPr/>
              <a:t>9/17/18</a:t>
            </a:fld>
            <a:endParaRPr lang="en-US"/>
          </a:p>
        </p:txBody>
      </p:sp>
      <p:sp>
        <p:nvSpPr>
          <p:cNvPr id="5" name="Footer Placeholder 4">
            <a:extLst>
              <a:ext uri="{FF2B5EF4-FFF2-40B4-BE49-F238E27FC236}">
                <a16:creationId xmlns="" xmlns:a16="http://schemas.microsoft.com/office/drawing/2014/main" id="{F50ED175-F5F0-7647-90D9-87164A00B6C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 xmlns:a16="http://schemas.microsoft.com/office/drawing/2014/main" id="{5901A3F6-FAF2-5C42-8EFE-25D66831AF73}"/>
              </a:ext>
            </a:extLst>
          </p:cNvPr>
          <p:cNvSpPr>
            <a:spLocks noGrp="1"/>
          </p:cNvSpPr>
          <p:nvPr>
            <p:ph type="sldNum" sz="quarter" idx="12"/>
          </p:nvPr>
        </p:nvSpPr>
        <p:spPr/>
        <p:txBody>
          <a:bodyPr/>
          <a:lstStyle>
            <a:lvl1pPr>
              <a:defRPr/>
            </a:lvl1pPr>
          </a:lstStyle>
          <a:p>
            <a:fld id="{D8B17AD3-45EB-CD41-884B-8B88D2F21F2C}" type="slidenum">
              <a:rPr lang="en-US"/>
              <a:pPr/>
              <a:t>‹#›</a:t>
            </a:fld>
            <a:endParaRPr lang="en-US"/>
          </a:p>
        </p:txBody>
      </p:sp>
    </p:spTree>
    <p:extLst>
      <p:ext uri="{BB962C8B-B14F-4D97-AF65-F5344CB8AC3E}">
        <p14:creationId xmlns:p14="http://schemas.microsoft.com/office/powerpoint/2010/main" val="828495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C99C4A08-48B6-EB47-B0C0-622481C7DFB4}"/>
              </a:ext>
            </a:extLst>
          </p:cNvPr>
          <p:cNvSpPr>
            <a:spLocks noGrp="1"/>
          </p:cNvSpPr>
          <p:nvPr>
            <p:ph type="dt" sz="half" idx="10"/>
          </p:nvPr>
        </p:nvSpPr>
        <p:spPr/>
        <p:txBody>
          <a:bodyPr/>
          <a:lstStyle>
            <a:lvl1pPr>
              <a:defRPr/>
            </a:lvl1pPr>
          </a:lstStyle>
          <a:p>
            <a:fld id="{320532C0-CB97-2443-AC90-15DCD1C21F99}" type="datetimeFigureOut">
              <a:rPr lang="en-US"/>
              <a:pPr/>
              <a:t>9/17/18</a:t>
            </a:fld>
            <a:endParaRPr lang="en-US"/>
          </a:p>
        </p:txBody>
      </p:sp>
      <p:sp>
        <p:nvSpPr>
          <p:cNvPr id="5" name="Footer Placeholder 4">
            <a:extLst>
              <a:ext uri="{FF2B5EF4-FFF2-40B4-BE49-F238E27FC236}">
                <a16:creationId xmlns="" xmlns:a16="http://schemas.microsoft.com/office/drawing/2014/main" id="{F50ED175-F5F0-7647-90D9-87164A00B6C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 xmlns:a16="http://schemas.microsoft.com/office/drawing/2014/main" id="{5901A3F6-FAF2-5C42-8EFE-25D66831AF73}"/>
              </a:ext>
            </a:extLst>
          </p:cNvPr>
          <p:cNvSpPr>
            <a:spLocks noGrp="1"/>
          </p:cNvSpPr>
          <p:nvPr>
            <p:ph type="sldNum" sz="quarter" idx="12"/>
          </p:nvPr>
        </p:nvSpPr>
        <p:spPr/>
        <p:txBody>
          <a:bodyPr/>
          <a:lstStyle>
            <a:lvl1pPr>
              <a:defRPr/>
            </a:lvl1pPr>
          </a:lstStyle>
          <a:p>
            <a:fld id="{763AD3B8-E8E9-5F47-8B9E-8D977C23C97C}" type="slidenum">
              <a:rPr lang="en-US"/>
              <a:pPr/>
              <a:t>‹#›</a:t>
            </a:fld>
            <a:endParaRPr lang="en-US"/>
          </a:p>
        </p:txBody>
      </p:sp>
    </p:spTree>
    <p:extLst>
      <p:ext uri="{BB962C8B-B14F-4D97-AF65-F5344CB8AC3E}">
        <p14:creationId xmlns:p14="http://schemas.microsoft.com/office/powerpoint/2010/main" val="3302786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148CCFC7-7661-B347-A0D5-B1BBBC23B18D}"/>
              </a:ext>
            </a:extLst>
          </p:cNvPr>
          <p:cNvSpPr>
            <a:spLocks noChangeArrowheads="1"/>
          </p:cNvSpPr>
          <p:nvPr userDrawn="1"/>
        </p:nvSpPr>
        <p:spPr bwMode="auto">
          <a:xfrm>
            <a:off x="-9525" y="466725"/>
            <a:ext cx="9151938" cy="800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defRPr/>
            </a:pPr>
            <a:endParaRPr lang="id-ID" altLang="en-US">
              <a:cs typeface="+mn-cs"/>
            </a:endParaRPr>
          </a:p>
        </p:txBody>
      </p:sp>
      <p:pic>
        <p:nvPicPr>
          <p:cNvPr id="5" name="Picture 3" descr="helokiti"/>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6863" y="120650"/>
            <a:ext cx="2014537"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 xmlns:a16="http://schemas.microsoft.com/office/drawing/2014/main" id="{8CDDFAD1-877D-AA43-8BD1-097BFB1DF62A}"/>
              </a:ext>
            </a:extLst>
          </p:cNvPr>
          <p:cNvSpPr>
            <a:spLocks noChangeArrowheads="1"/>
          </p:cNvSpPr>
          <p:nvPr userDrawn="1"/>
        </p:nvSpPr>
        <p:spPr bwMode="auto">
          <a:xfrm>
            <a:off x="-9525" y="1787525"/>
            <a:ext cx="9151938" cy="4584700"/>
          </a:xfrm>
          <a:prstGeom prst="rect">
            <a:avLst/>
          </a:prstGeom>
          <a:solidFill>
            <a:srgbClr val="FF3399"/>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defRPr/>
            </a:pPr>
            <a:endParaRPr lang="id-ID" altLang="en-US">
              <a:cs typeface="+mn-cs"/>
            </a:endParaRPr>
          </a:p>
        </p:txBody>
      </p:sp>
      <p:sp>
        <p:nvSpPr>
          <p:cNvPr id="2" name="Title 1"/>
          <p:cNvSpPr>
            <a:spLocks noGrp="1"/>
          </p:cNvSpPr>
          <p:nvPr>
            <p:ph type="title"/>
          </p:nvPr>
        </p:nvSpPr>
        <p:spPr>
          <a:xfrm>
            <a:off x="2311400" y="535782"/>
            <a:ext cx="6718300" cy="625474"/>
          </a:xfrm>
        </p:spPr>
        <p:txBody>
          <a:bodyPr>
            <a:normAutofit/>
          </a:bodyPr>
          <a:lstStyle>
            <a:lvl1pPr>
              <a:defRPr sz="3600">
                <a:solidFill>
                  <a:srgbClr val="FF3098"/>
                </a:solidFill>
                <a:latin typeface="Berlin Sans FB Demi" panose="020E0802020502020306"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 xmlns:a16="http://schemas.microsoft.com/office/drawing/2014/main" id="{9DB7DF85-D11D-C249-8AC1-29CF9C6A60A4}"/>
              </a:ext>
            </a:extLst>
          </p:cNvPr>
          <p:cNvSpPr>
            <a:spLocks noGrp="1"/>
          </p:cNvSpPr>
          <p:nvPr>
            <p:ph type="dt" sz="half" idx="10"/>
          </p:nvPr>
        </p:nvSpPr>
        <p:spPr/>
        <p:txBody>
          <a:bodyPr/>
          <a:lstStyle>
            <a:lvl1pPr>
              <a:defRPr/>
            </a:lvl1pPr>
          </a:lstStyle>
          <a:p>
            <a:fld id="{865C3135-C028-FA4C-AE6D-412719F712BE}" type="datetimeFigureOut">
              <a:rPr lang="en-US"/>
              <a:pPr/>
              <a:t>9/17/18</a:t>
            </a:fld>
            <a:endParaRPr lang="en-US"/>
          </a:p>
        </p:txBody>
      </p:sp>
      <p:sp>
        <p:nvSpPr>
          <p:cNvPr id="8" name="Footer Placeholder 4">
            <a:extLst>
              <a:ext uri="{FF2B5EF4-FFF2-40B4-BE49-F238E27FC236}">
                <a16:creationId xmlns="" xmlns:a16="http://schemas.microsoft.com/office/drawing/2014/main" id="{F34F42CD-4104-1A49-BDF1-547B7C0A1A0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 xmlns:a16="http://schemas.microsoft.com/office/drawing/2014/main" id="{45AFB6BC-2C1B-EB48-BD3C-B81041ECE72C}"/>
              </a:ext>
            </a:extLst>
          </p:cNvPr>
          <p:cNvSpPr>
            <a:spLocks noGrp="1"/>
          </p:cNvSpPr>
          <p:nvPr>
            <p:ph type="sldNum" sz="quarter" idx="12"/>
          </p:nvPr>
        </p:nvSpPr>
        <p:spPr/>
        <p:txBody>
          <a:bodyPr/>
          <a:lstStyle>
            <a:lvl1pPr>
              <a:defRPr/>
            </a:lvl1pPr>
          </a:lstStyle>
          <a:p>
            <a:fld id="{AB788875-389D-8A4A-85D2-90C0B2D2E78E}" type="slidenum">
              <a:rPr lang="en-US"/>
              <a:pPr/>
              <a:t>‹#›</a:t>
            </a:fld>
            <a:endParaRPr lang="en-US"/>
          </a:p>
        </p:txBody>
      </p:sp>
    </p:spTree>
    <p:extLst>
      <p:ext uri="{BB962C8B-B14F-4D97-AF65-F5344CB8AC3E}">
        <p14:creationId xmlns:p14="http://schemas.microsoft.com/office/powerpoint/2010/main" val="2079746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99C4A08-48B6-EB47-B0C0-622481C7DFB4}"/>
              </a:ext>
            </a:extLst>
          </p:cNvPr>
          <p:cNvSpPr>
            <a:spLocks noGrp="1"/>
          </p:cNvSpPr>
          <p:nvPr>
            <p:ph type="dt" sz="half" idx="10"/>
          </p:nvPr>
        </p:nvSpPr>
        <p:spPr/>
        <p:txBody>
          <a:bodyPr/>
          <a:lstStyle>
            <a:lvl1pPr>
              <a:defRPr/>
            </a:lvl1pPr>
          </a:lstStyle>
          <a:p>
            <a:fld id="{6A4338F8-535D-B843-A364-F3BF1734327B}" type="datetimeFigureOut">
              <a:rPr lang="en-US"/>
              <a:pPr/>
              <a:t>9/17/18</a:t>
            </a:fld>
            <a:endParaRPr lang="en-US"/>
          </a:p>
        </p:txBody>
      </p:sp>
      <p:sp>
        <p:nvSpPr>
          <p:cNvPr id="5" name="Footer Placeholder 4">
            <a:extLst>
              <a:ext uri="{FF2B5EF4-FFF2-40B4-BE49-F238E27FC236}">
                <a16:creationId xmlns="" xmlns:a16="http://schemas.microsoft.com/office/drawing/2014/main" id="{F50ED175-F5F0-7647-90D9-87164A00B6C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 xmlns:a16="http://schemas.microsoft.com/office/drawing/2014/main" id="{5901A3F6-FAF2-5C42-8EFE-25D66831AF73}"/>
              </a:ext>
            </a:extLst>
          </p:cNvPr>
          <p:cNvSpPr>
            <a:spLocks noGrp="1"/>
          </p:cNvSpPr>
          <p:nvPr>
            <p:ph type="sldNum" sz="quarter" idx="12"/>
          </p:nvPr>
        </p:nvSpPr>
        <p:spPr/>
        <p:txBody>
          <a:bodyPr/>
          <a:lstStyle>
            <a:lvl1pPr>
              <a:defRPr/>
            </a:lvl1pPr>
          </a:lstStyle>
          <a:p>
            <a:fld id="{42F2C2B7-F627-044F-BE4E-0668937CDCC3}" type="slidenum">
              <a:rPr lang="en-US"/>
              <a:pPr/>
              <a:t>‹#›</a:t>
            </a:fld>
            <a:endParaRPr lang="en-US"/>
          </a:p>
        </p:txBody>
      </p:sp>
    </p:spTree>
    <p:extLst>
      <p:ext uri="{BB962C8B-B14F-4D97-AF65-F5344CB8AC3E}">
        <p14:creationId xmlns:p14="http://schemas.microsoft.com/office/powerpoint/2010/main" val="3337086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 xmlns:a16="http://schemas.microsoft.com/office/drawing/2014/main" id="{C99C4A08-48B6-EB47-B0C0-622481C7DFB4}"/>
              </a:ext>
            </a:extLst>
          </p:cNvPr>
          <p:cNvSpPr>
            <a:spLocks noGrp="1"/>
          </p:cNvSpPr>
          <p:nvPr>
            <p:ph type="dt" sz="half" idx="10"/>
          </p:nvPr>
        </p:nvSpPr>
        <p:spPr/>
        <p:txBody>
          <a:bodyPr/>
          <a:lstStyle>
            <a:lvl1pPr>
              <a:defRPr/>
            </a:lvl1pPr>
          </a:lstStyle>
          <a:p>
            <a:fld id="{3F3167DA-02DA-8C49-8480-04113BBBB68A}" type="datetimeFigureOut">
              <a:rPr lang="en-US"/>
              <a:pPr/>
              <a:t>9/17/18</a:t>
            </a:fld>
            <a:endParaRPr lang="en-US"/>
          </a:p>
        </p:txBody>
      </p:sp>
      <p:sp>
        <p:nvSpPr>
          <p:cNvPr id="6" name="Footer Placeholder 4">
            <a:extLst>
              <a:ext uri="{FF2B5EF4-FFF2-40B4-BE49-F238E27FC236}">
                <a16:creationId xmlns="" xmlns:a16="http://schemas.microsoft.com/office/drawing/2014/main" id="{F50ED175-F5F0-7647-90D9-87164A00B6C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 xmlns:a16="http://schemas.microsoft.com/office/drawing/2014/main" id="{5901A3F6-FAF2-5C42-8EFE-25D66831AF73}"/>
              </a:ext>
            </a:extLst>
          </p:cNvPr>
          <p:cNvSpPr>
            <a:spLocks noGrp="1"/>
          </p:cNvSpPr>
          <p:nvPr>
            <p:ph type="sldNum" sz="quarter" idx="12"/>
          </p:nvPr>
        </p:nvSpPr>
        <p:spPr/>
        <p:txBody>
          <a:bodyPr/>
          <a:lstStyle>
            <a:lvl1pPr>
              <a:defRPr/>
            </a:lvl1pPr>
          </a:lstStyle>
          <a:p>
            <a:fld id="{2AD6D29B-DBA3-954D-BE6E-68C504931557}" type="slidenum">
              <a:rPr lang="en-US"/>
              <a:pPr/>
              <a:t>‹#›</a:t>
            </a:fld>
            <a:endParaRPr lang="en-US"/>
          </a:p>
        </p:txBody>
      </p:sp>
    </p:spTree>
    <p:extLst>
      <p:ext uri="{BB962C8B-B14F-4D97-AF65-F5344CB8AC3E}">
        <p14:creationId xmlns:p14="http://schemas.microsoft.com/office/powerpoint/2010/main" val="2358898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 xmlns:a16="http://schemas.microsoft.com/office/drawing/2014/main" id="{C99C4A08-48B6-EB47-B0C0-622481C7DFB4}"/>
              </a:ext>
            </a:extLst>
          </p:cNvPr>
          <p:cNvSpPr>
            <a:spLocks noGrp="1"/>
          </p:cNvSpPr>
          <p:nvPr>
            <p:ph type="dt" sz="half" idx="10"/>
          </p:nvPr>
        </p:nvSpPr>
        <p:spPr/>
        <p:txBody>
          <a:bodyPr/>
          <a:lstStyle>
            <a:lvl1pPr>
              <a:defRPr/>
            </a:lvl1pPr>
          </a:lstStyle>
          <a:p>
            <a:fld id="{3CC0E930-5067-7241-95AF-A74294B47D42}" type="datetimeFigureOut">
              <a:rPr lang="en-US"/>
              <a:pPr/>
              <a:t>9/17/18</a:t>
            </a:fld>
            <a:endParaRPr lang="en-US"/>
          </a:p>
        </p:txBody>
      </p:sp>
      <p:sp>
        <p:nvSpPr>
          <p:cNvPr id="8" name="Footer Placeholder 4">
            <a:extLst>
              <a:ext uri="{FF2B5EF4-FFF2-40B4-BE49-F238E27FC236}">
                <a16:creationId xmlns="" xmlns:a16="http://schemas.microsoft.com/office/drawing/2014/main" id="{F50ED175-F5F0-7647-90D9-87164A00B6C7}"/>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 xmlns:a16="http://schemas.microsoft.com/office/drawing/2014/main" id="{5901A3F6-FAF2-5C42-8EFE-25D66831AF73}"/>
              </a:ext>
            </a:extLst>
          </p:cNvPr>
          <p:cNvSpPr>
            <a:spLocks noGrp="1"/>
          </p:cNvSpPr>
          <p:nvPr>
            <p:ph type="sldNum" sz="quarter" idx="12"/>
          </p:nvPr>
        </p:nvSpPr>
        <p:spPr/>
        <p:txBody>
          <a:bodyPr/>
          <a:lstStyle>
            <a:lvl1pPr>
              <a:defRPr/>
            </a:lvl1pPr>
          </a:lstStyle>
          <a:p>
            <a:fld id="{A0738F23-0F8A-D948-9791-99BA808A60C6}" type="slidenum">
              <a:rPr lang="en-US"/>
              <a:pPr/>
              <a:t>‹#›</a:t>
            </a:fld>
            <a:endParaRPr lang="en-US"/>
          </a:p>
        </p:txBody>
      </p:sp>
    </p:spTree>
    <p:extLst>
      <p:ext uri="{BB962C8B-B14F-4D97-AF65-F5344CB8AC3E}">
        <p14:creationId xmlns:p14="http://schemas.microsoft.com/office/powerpoint/2010/main" val="4264869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 xmlns:a16="http://schemas.microsoft.com/office/drawing/2014/main" id="{C99C4A08-48B6-EB47-B0C0-622481C7DFB4}"/>
              </a:ext>
            </a:extLst>
          </p:cNvPr>
          <p:cNvSpPr>
            <a:spLocks noGrp="1"/>
          </p:cNvSpPr>
          <p:nvPr>
            <p:ph type="dt" sz="half" idx="10"/>
          </p:nvPr>
        </p:nvSpPr>
        <p:spPr/>
        <p:txBody>
          <a:bodyPr/>
          <a:lstStyle>
            <a:lvl1pPr>
              <a:defRPr/>
            </a:lvl1pPr>
          </a:lstStyle>
          <a:p>
            <a:fld id="{4B9CBEAE-2344-1E42-92EA-F0292BFEBF15}" type="datetimeFigureOut">
              <a:rPr lang="en-US"/>
              <a:pPr/>
              <a:t>9/17/18</a:t>
            </a:fld>
            <a:endParaRPr lang="en-US"/>
          </a:p>
        </p:txBody>
      </p:sp>
      <p:sp>
        <p:nvSpPr>
          <p:cNvPr id="4" name="Footer Placeholder 4">
            <a:extLst>
              <a:ext uri="{FF2B5EF4-FFF2-40B4-BE49-F238E27FC236}">
                <a16:creationId xmlns="" xmlns:a16="http://schemas.microsoft.com/office/drawing/2014/main" id="{F50ED175-F5F0-7647-90D9-87164A00B6C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 xmlns:a16="http://schemas.microsoft.com/office/drawing/2014/main" id="{5901A3F6-FAF2-5C42-8EFE-25D66831AF73}"/>
              </a:ext>
            </a:extLst>
          </p:cNvPr>
          <p:cNvSpPr>
            <a:spLocks noGrp="1"/>
          </p:cNvSpPr>
          <p:nvPr>
            <p:ph type="sldNum" sz="quarter" idx="12"/>
          </p:nvPr>
        </p:nvSpPr>
        <p:spPr/>
        <p:txBody>
          <a:bodyPr/>
          <a:lstStyle>
            <a:lvl1pPr>
              <a:defRPr/>
            </a:lvl1pPr>
          </a:lstStyle>
          <a:p>
            <a:fld id="{8E7B024C-249D-2743-A362-C2DEA9D80BEF}" type="slidenum">
              <a:rPr lang="en-US"/>
              <a:pPr/>
              <a:t>‹#›</a:t>
            </a:fld>
            <a:endParaRPr lang="en-US"/>
          </a:p>
        </p:txBody>
      </p:sp>
    </p:spTree>
    <p:extLst>
      <p:ext uri="{BB962C8B-B14F-4D97-AF65-F5344CB8AC3E}">
        <p14:creationId xmlns:p14="http://schemas.microsoft.com/office/powerpoint/2010/main" val="297962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 xmlns:a16="http://schemas.microsoft.com/office/drawing/2014/main" id="{8DD51252-CD2A-6A4B-999D-1CF93B699FBB}"/>
              </a:ext>
            </a:extLst>
          </p:cNvPr>
          <p:cNvSpPr>
            <a:spLocks noChangeArrowheads="1"/>
          </p:cNvSpPr>
          <p:nvPr userDrawn="1"/>
        </p:nvSpPr>
        <p:spPr bwMode="auto">
          <a:xfrm>
            <a:off x="0" y="3476625"/>
            <a:ext cx="9151938" cy="336550"/>
          </a:xfrm>
          <a:prstGeom prst="rect">
            <a:avLst/>
          </a:prstGeom>
          <a:solidFill>
            <a:srgbClr val="FF3399"/>
          </a:solid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endParaRPr lang="id-ID">
              <a:ea typeface="+mn-ea"/>
            </a:endParaRPr>
          </a:p>
        </p:txBody>
      </p:sp>
      <p:sp>
        <p:nvSpPr>
          <p:cNvPr id="3" name="Rectangle 3">
            <a:extLst>
              <a:ext uri="{FF2B5EF4-FFF2-40B4-BE49-F238E27FC236}">
                <a16:creationId xmlns="" xmlns:a16="http://schemas.microsoft.com/office/drawing/2014/main" id="{2DC5AAAF-8AAB-704B-A623-F87A58A6C0DB}"/>
              </a:ext>
            </a:extLst>
          </p:cNvPr>
          <p:cNvSpPr>
            <a:spLocks noChangeArrowheads="1"/>
          </p:cNvSpPr>
          <p:nvPr userDrawn="1"/>
        </p:nvSpPr>
        <p:spPr bwMode="auto">
          <a:xfrm flipV="1">
            <a:off x="-12700" y="590550"/>
            <a:ext cx="9202738" cy="2892425"/>
          </a:xfrm>
          <a:prstGeom prst="rect">
            <a:avLst/>
          </a:prstGeom>
          <a:solidFill>
            <a:schemeClr val="bg1"/>
          </a:solid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endParaRPr lang="id-ID">
              <a:ea typeface="+mn-ea"/>
            </a:endParaRPr>
          </a:p>
        </p:txBody>
      </p:sp>
      <p:sp>
        <p:nvSpPr>
          <p:cNvPr id="4" name="Rectangle 4">
            <a:extLst>
              <a:ext uri="{FF2B5EF4-FFF2-40B4-BE49-F238E27FC236}">
                <a16:creationId xmlns="" xmlns:a16="http://schemas.microsoft.com/office/drawing/2014/main" id="{83B0210A-4F1B-CB4B-8DC1-F0DA0BEBEF15}"/>
              </a:ext>
            </a:extLst>
          </p:cNvPr>
          <p:cNvSpPr>
            <a:spLocks noChangeArrowheads="1"/>
          </p:cNvSpPr>
          <p:nvPr userDrawn="1"/>
        </p:nvSpPr>
        <p:spPr bwMode="auto">
          <a:xfrm>
            <a:off x="14288" y="254000"/>
            <a:ext cx="9151937" cy="336550"/>
          </a:xfrm>
          <a:prstGeom prst="rect">
            <a:avLst/>
          </a:prstGeom>
          <a:solidFill>
            <a:srgbClr val="FF3399"/>
          </a:solid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endParaRPr lang="id-ID">
              <a:ea typeface="+mn-ea"/>
            </a:endParaRPr>
          </a:p>
        </p:txBody>
      </p:sp>
      <p:sp>
        <p:nvSpPr>
          <p:cNvPr id="5" name="Text Box 6">
            <a:extLst>
              <a:ext uri="{FF2B5EF4-FFF2-40B4-BE49-F238E27FC236}">
                <a16:creationId xmlns="" xmlns:a16="http://schemas.microsoft.com/office/drawing/2014/main" id="{D64D8926-FD40-2743-AD85-A65DC56DCED4}"/>
              </a:ext>
            </a:extLst>
          </p:cNvPr>
          <p:cNvSpPr txBox="1">
            <a:spLocks noChangeArrowheads="1"/>
          </p:cNvSpPr>
          <p:nvPr userDrawn="1"/>
        </p:nvSpPr>
        <p:spPr bwMode="auto">
          <a:xfrm>
            <a:off x="558800" y="1689100"/>
            <a:ext cx="3043238" cy="762000"/>
          </a:xfrm>
          <a:prstGeom prst="rect">
            <a:avLst/>
          </a:prstGeom>
          <a:noFill/>
          <a:ln>
            <a:noFill/>
          </a:ln>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id-ID" altLang="en-US" sz="4400" b="1">
                <a:solidFill>
                  <a:srgbClr val="FF3399"/>
                </a:solidFill>
                <a:latin typeface="Berlin Sans FB Demi" panose="020E0802020502020306" pitchFamily="34" charset="0"/>
                <a:ea typeface="+mn-ea"/>
              </a:rPr>
              <a:t>Thank You.</a:t>
            </a:r>
          </a:p>
        </p:txBody>
      </p:sp>
      <p:sp>
        <p:nvSpPr>
          <p:cNvPr id="6" name="Text Box 7">
            <a:extLst>
              <a:ext uri="{FF2B5EF4-FFF2-40B4-BE49-F238E27FC236}">
                <a16:creationId xmlns="" xmlns:a16="http://schemas.microsoft.com/office/drawing/2014/main" id="{7D2E1163-66A0-224C-9C1E-1C22BC2A097A}"/>
              </a:ext>
            </a:extLst>
          </p:cNvPr>
          <p:cNvSpPr txBox="1">
            <a:spLocks noChangeArrowheads="1"/>
          </p:cNvSpPr>
          <p:nvPr userDrawn="1"/>
        </p:nvSpPr>
        <p:spPr bwMode="auto">
          <a:xfrm>
            <a:off x="603250" y="2208213"/>
            <a:ext cx="1517650" cy="396875"/>
          </a:xfrm>
          <a:prstGeom prst="rect">
            <a:avLst/>
          </a:prstGeom>
          <a:noFill/>
          <a:ln>
            <a:noFill/>
          </a:ln>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id-ID" altLang="en-US" sz="2000" dirty="0">
                <a:solidFill>
                  <a:srgbClr val="FF3399"/>
                </a:solidFill>
                <a:latin typeface="Segoe UI Emoji" charset="0"/>
                <a:ea typeface="+mn-ea"/>
              </a:rPr>
              <a:t>Terimakasih</a:t>
            </a:r>
          </a:p>
        </p:txBody>
      </p:sp>
      <p:pic>
        <p:nvPicPr>
          <p:cNvPr id="7" name="Picture 5" descr="helokiti2"/>
          <p:cNvPicPr>
            <a:picLocks noChangeAspect="1" noChangeArrowheads="1"/>
          </p:cNvPicPr>
          <p:nvPr userDrawn="1"/>
        </p:nvPicPr>
        <p:blipFill>
          <a:blip r:embed="rId2">
            <a:extLst>
              <a:ext uri="{28A0092B-C50C-407E-A947-70E740481C1C}">
                <a14:useLocalDpi xmlns:a14="http://schemas.microsoft.com/office/drawing/2010/main" val="0"/>
              </a:ext>
            </a:extLst>
          </a:blip>
          <a:srcRect t="11444" r="42532" b="2876"/>
          <a:stretch>
            <a:fillRect/>
          </a:stretch>
        </p:blipFill>
        <p:spPr bwMode="auto">
          <a:xfrm>
            <a:off x="5286375" y="0"/>
            <a:ext cx="3903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8" name="Date Placeholder 1">
            <a:extLst>
              <a:ext uri="{FF2B5EF4-FFF2-40B4-BE49-F238E27FC236}">
                <a16:creationId xmlns="" xmlns:a16="http://schemas.microsoft.com/office/drawing/2014/main" id="{48D2A4A7-CF2D-144F-A625-878D2FE21A39}"/>
              </a:ext>
            </a:extLst>
          </p:cNvPr>
          <p:cNvSpPr>
            <a:spLocks noGrp="1"/>
          </p:cNvSpPr>
          <p:nvPr>
            <p:ph type="dt" sz="half" idx="10"/>
          </p:nvPr>
        </p:nvSpPr>
        <p:spPr/>
        <p:txBody>
          <a:bodyPr/>
          <a:lstStyle>
            <a:lvl1pPr>
              <a:defRPr/>
            </a:lvl1pPr>
          </a:lstStyle>
          <a:p>
            <a:fld id="{D226FDE4-60AD-BE4E-8320-EA9B43FC8317}" type="datetimeFigureOut">
              <a:rPr lang="en-US"/>
              <a:pPr/>
              <a:t>9/17/18</a:t>
            </a:fld>
            <a:endParaRPr lang="en-US"/>
          </a:p>
        </p:txBody>
      </p:sp>
      <p:sp>
        <p:nvSpPr>
          <p:cNvPr id="9" name="Footer Placeholder 2">
            <a:extLst>
              <a:ext uri="{FF2B5EF4-FFF2-40B4-BE49-F238E27FC236}">
                <a16:creationId xmlns="" xmlns:a16="http://schemas.microsoft.com/office/drawing/2014/main" id="{F3BFB43E-A561-484B-959D-27037B6E9431}"/>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3">
            <a:extLst>
              <a:ext uri="{FF2B5EF4-FFF2-40B4-BE49-F238E27FC236}">
                <a16:creationId xmlns="" xmlns:a16="http://schemas.microsoft.com/office/drawing/2014/main" id="{94C9CD9B-A02F-AB47-BF3C-103FC5913232}"/>
              </a:ext>
            </a:extLst>
          </p:cNvPr>
          <p:cNvSpPr>
            <a:spLocks noGrp="1"/>
          </p:cNvSpPr>
          <p:nvPr>
            <p:ph type="sldNum" sz="quarter" idx="12"/>
          </p:nvPr>
        </p:nvSpPr>
        <p:spPr/>
        <p:txBody>
          <a:bodyPr/>
          <a:lstStyle>
            <a:lvl1pPr>
              <a:defRPr/>
            </a:lvl1pPr>
          </a:lstStyle>
          <a:p>
            <a:fld id="{D1A5046F-BDBE-7F4C-9075-83D845A4511A}" type="slidenum">
              <a:rPr lang="en-US"/>
              <a:pPr/>
              <a:t>‹#›</a:t>
            </a:fld>
            <a:endParaRPr lang="en-US"/>
          </a:p>
        </p:txBody>
      </p:sp>
    </p:spTree>
    <p:extLst>
      <p:ext uri="{BB962C8B-B14F-4D97-AF65-F5344CB8AC3E}">
        <p14:creationId xmlns:p14="http://schemas.microsoft.com/office/powerpoint/2010/main" val="1935479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 xmlns:a16="http://schemas.microsoft.com/office/drawing/2014/main" id="{C99C4A08-48B6-EB47-B0C0-622481C7DFB4}"/>
              </a:ext>
            </a:extLst>
          </p:cNvPr>
          <p:cNvSpPr>
            <a:spLocks noGrp="1"/>
          </p:cNvSpPr>
          <p:nvPr>
            <p:ph type="dt" sz="half" idx="10"/>
          </p:nvPr>
        </p:nvSpPr>
        <p:spPr/>
        <p:txBody>
          <a:bodyPr/>
          <a:lstStyle>
            <a:lvl1pPr>
              <a:defRPr/>
            </a:lvl1pPr>
          </a:lstStyle>
          <a:p>
            <a:fld id="{6B9B95E8-67CA-C34C-AE7A-3AAF660281C3}" type="datetimeFigureOut">
              <a:rPr lang="en-US"/>
              <a:pPr/>
              <a:t>9/17/18</a:t>
            </a:fld>
            <a:endParaRPr lang="en-US"/>
          </a:p>
        </p:txBody>
      </p:sp>
      <p:sp>
        <p:nvSpPr>
          <p:cNvPr id="6" name="Footer Placeholder 4">
            <a:extLst>
              <a:ext uri="{FF2B5EF4-FFF2-40B4-BE49-F238E27FC236}">
                <a16:creationId xmlns="" xmlns:a16="http://schemas.microsoft.com/office/drawing/2014/main" id="{F50ED175-F5F0-7647-90D9-87164A00B6C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 xmlns:a16="http://schemas.microsoft.com/office/drawing/2014/main" id="{5901A3F6-FAF2-5C42-8EFE-25D66831AF73}"/>
              </a:ext>
            </a:extLst>
          </p:cNvPr>
          <p:cNvSpPr>
            <a:spLocks noGrp="1"/>
          </p:cNvSpPr>
          <p:nvPr>
            <p:ph type="sldNum" sz="quarter" idx="12"/>
          </p:nvPr>
        </p:nvSpPr>
        <p:spPr/>
        <p:txBody>
          <a:bodyPr/>
          <a:lstStyle>
            <a:lvl1pPr>
              <a:defRPr/>
            </a:lvl1pPr>
          </a:lstStyle>
          <a:p>
            <a:fld id="{D4BF74E0-AEC0-724B-8925-262C65392E19}" type="slidenum">
              <a:rPr lang="en-US"/>
              <a:pPr/>
              <a:t>‹#›</a:t>
            </a:fld>
            <a:endParaRPr lang="en-US"/>
          </a:p>
        </p:txBody>
      </p:sp>
    </p:spTree>
    <p:extLst>
      <p:ext uri="{BB962C8B-B14F-4D97-AF65-F5344CB8AC3E}">
        <p14:creationId xmlns:p14="http://schemas.microsoft.com/office/powerpoint/2010/main" val="3122665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 xmlns:a16="http://schemas.microsoft.com/office/drawing/2014/main" id="{C99C4A08-48B6-EB47-B0C0-622481C7DFB4}"/>
              </a:ext>
            </a:extLst>
          </p:cNvPr>
          <p:cNvSpPr>
            <a:spLocks noGrp="1"/>
          </p:cNvSpPr>
          <p:nvPr>
            <p:ph type="dt" sz="half" idx="10"/>
          </p:nvPr>
        </p:nvSpPr>
        <p:spPr/>
        <p:txBody>
          <a:bodyPr/>
          <a:lstStyle>
            <a:lvl1pPr>
              <a:defRPr/>
            </a:lvl1pPr>
          </a:lstStyle>
          <a:p>
            <a:fld id="{097B182A-3FD2-8745-9388-2FD4376A829F}" type="datetimeFigureOut">
              <a:rPr lang="en-US"/>
              <a:pPr/>
              <a:t>9/17/18</a:t>
            </a:fld>
            <a:endParaRPr lang="en-US"/>
          </a:p>
        </p:txBody>
      </p:sp>
      <p:sp>
        <p:nvSpPr>
          <p:cNvPr id="6" name="Footer Placeholder 4">
            <a:extLst>
              <a:ext uri="{FF2B5EF4-FFF2-40B4-BE49-F238E27FC236}">
                <a16:creationId xmlns="" xmlns:a16="http://schemas.microsoft.com/office/drawing/2014/main" id="{F50ED175-F5F0-7647-90D9-87164A00B6C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 xmlns:a16="http://schemas.microsoft.com/office/drawing/2014/main" id="{5901A3F6-FAF2-5C42-8EFE-25D66831AF73}"/>
              </a:ext>
            </a:extLst>
          </p:cNvPr>
          <p:cNvSpPr>
            <a:spLocks noGrp="1"/>
          </p:cNvSpPr>
          <p:nvPr>
            <p:ph type="sldNum" sz="quarter" idx="12"/>
          </p:nvPr>
        </p:nvSpPr>
        <p:spPr/>
        <p:txBody>
          <a:bodyPr/>
          <a:lstStyle>
            <a:lvl1pPr>
              <a:defRPr/>
            </a:lvl1pPr>
          </a:lstStyle>
          <a:p>
            <a:fld id="{A82D1598-19A5-944F-B3C2-0E2577B720CD}" type="slidenum">
              <a:rPr lang="en-US"/>
              <a:pPr/>
              <a:t>‹#›</a:t>
            </a:fld>
            <a:endParaRPr lang="en-US"/>
          </a:p>
        </p:txBody>
      </p:sp>
    </p:spTree>
    <p:extLst>
      <p:ext uri="{BB962C8B-B14F-4D97-AF65-F5344CB8AC3E}">
        <p14:creationId xmlns:p14="http://schemas.microsoft.com/office/powerpoint/2010/main" val="9063329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99C4A08-48B6-EB47-B0C0-622481C7DFB4}"/>
              </a:ext>
            </a:extLst>
          </p:cNvPr>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17790CDD-7B5A-F542-85D6-74982ACD98F6}" type="datetimeFigureOut">
              <a:rPr lang="en-US"/>
              <a:pPr/>
              <a:t>9/17/18</a:t>
            </a:fld>
            <a:endParaRPr lang="en-US"/>
          </a:p>
        </p:txBody>
      </p:sp>
      <p:sp>
        <p:nvSpPr>
          <p:cNvPr id="5" name="Footer Placeholder 4">
            <a:extLst>
              <a:ext uri="{FF2B5EF4-FFF2-40B4-BE49-F238E27FC236}">
                <a16:creationId xmlns="" xmlns:a16="http://schemas.microsoft.com/office/drawing/2014/main" id="{F50ED175-F5F0-7647-90D9-87164A00B6C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 xmlns:a16="http://schemas.microsoft.com/office/drawing/2014/main" id="{5901A3F6-FAF2-5C42-8EFE-25D66831AF73}"/>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E1CAECA7-7BA2-5A4A-8505-009EC5FC018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89" r:id="rId3"/>
    <p:sldLayoutId id="2147483690" r:id="rId4"/>
    <p:sldLayoutId id="2147483691" r:id="rId5"/>
    <p:sldLayoutId id="2147483692" r:id="rId6"/>
    <p:sldLayoutId id="2147483699" r:id="rId7"/>
    <p:sldLayoutId id="2147483693" r:id="rId8"/>
    <p:sldLayoutId id="2147483694" r:id="rId9"/>
    <p:sldLayoutId id="2147483695" r:id="rId10"/>
    <p:sldLayoutId id="214748369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ＭＳ Ｐゴシック" panose="020B0600070205080204" pitchFamily="34" charset="-128"/>
          <a:cs typeface="ＭＳ Ｐゴシック"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cs typeface="ＭＳ Ｐゴシック"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cs typeface="ＭＳ Ｐゴシック"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cs typeface="ＭＳ Ｐゴシック"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cs typeface="ＭＳ Ｐゴシック"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ＭＳ Ｐゴシック" panose="020B0600070205080204" pitchFamily="34" charset="-128"/>
          <a:cs typeface="ＭＳ Ｐゴシック" charset="0"/>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ＭＳ Ｐゴシック" panose="020B0600070205080204" pitchFamily="34" charset="-128"/>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ＭＳ Ｐゴシック" panose="020B0600070205080204" pitchFamily="34" charset="-128"/>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ＭＳ Ｐゴシック" panose="020B0600070205080204" pitchFamily="34" charset="-128"/>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ＭＳ Ｐゴシック"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emf"/><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9.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882521" y="895004"/>
            <a:ext cx="8466463" cy="896937"/>
          </a:xfrm>
        </p:spPr>
        <p:txBody>
          <a:bodyPr/>
          <a:lstStyle/>
          <a:p>
            <a:pPr eaLnBrk="1" hangingPunct="1"/>
            <a:r>
              <a:rPr lang="en-US" sz="9600" dirty="0" smtClean="0">
                <a:solidFill>
                  <a:schemeClr val="bg1"/>
                </a:solidFill>
                <a:latin typeface="Berlin Sans FB Demi" charset="0"/>
                <a:ea typeface="ＭＳ Ｐゴシック" charset="0"/>
              </a:rPr>
              <a:t>DVB-S2/X</a:t>
            </a:r>
            <a:endParaRPr lang="en-US" sz="9600" dirty="0">
              <a:solidFill>
                <a:schemeClr val="bg1"/>
              </a:solidFill>
              <a:latin typeface="Berlin Sans FB Demi" charset="0"/>
              <a:ea typeface="ＭＳ Ｐゴシック" charset="0"/>
            </a:endParaRPr>
          </a:p>
        </p:txBody>
      </p:sp>
      <p:sp>
        <p:nvSpPr>
          <p:cNvPr id="14338" name="Subtitle 2"/>
          <p:cNvSpPr>
            <a:spLocks noGrp="1"/>
          </p:cNvSpPr>
          <p:nvPr>
            <p:ph type="subTitle" idx="1"/>
          </p:nvPr>
        </p:nvSpPr>
        <p:spPr>
          <a:xfrm>
            <a:off x="289864" y="2503136"/>
            <a:ext cx="4333875" cy="439737"/>
          </a:xfrm>
        </p:spPr>
        <p:txBody>
          <a:bodyPr/>
          <a:lstStyle/>
          <a:p>
            <a:pPr eaLnBrk="1" hangingPunct="1"/>
            <a:r>
              <a:rPr lang="en-US" sz="6000" dirty="0" smtClean="0">
                <a:solidFill>
                  <a:srgbClr val="FFFFFF"/>
                </a:solidFill>
                <a:latin typeface="Calibri" charset="0"/>
                <a:ea typeface="ＭＳ Ｐゴシック" charset="0"/>
              </a:rPr>
              <a:t>Block Party!</a:t>
            </a:r>
            <a:endParaRPr lang="en-US" sz="6000" dirty="0">
              <a:solidFill>
                <a:srgbClr val="FFFFFF"/>
              </a:solidFill>
              <a:latin typeface="Calibri" charset="0"/>
              <a:ea typeface="ＭＳ Ｐゴシック" charset="0"/>
            </a:endParaRPr>
          </a:p>
        </p:txBody>
      </p:sp>
      <p:sp>
        <p:nvSpPr>
          <p:cNvPr id="14339" name="Title 1"/>
          <p:cNvSpPr txBox="1">
            <a:spLocks/>
          </p:cNvSpPr>
          <p:nvPr/>
        </p:nvSpPr>
        <p:spPr bwMode="auto">
          <a:xfrm>
            <a:off x="207963" y="5005388"/>
            <a:ext cx="4719637"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8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algn="ctr" eaLnBrk="1" hangingPunct="1">
              <a:lnSpc>
                <a:spcPct val="90000"/>
              </a:lnSpc>
            </a:pPr>
            <a:r>
              <a:rPr lang="en-US" sz="4000" dirty="0" smtClean="0">
                <a:solidFill>
                  <a:srgbClr val="FF3098"/>
                </a:solidFill>
                <a:latin typeface="Berlin Sans FB Demi" charset="0"/>
              </a:rPr>
              <a:t>Hosted by</a:t>
            </a:r>
          </a:p>
          <a:p>
            <a:pPr algn="ctr" eaLnBrk="1" hangingPunct="1">
              <a:lnSpc>
                <a:spcPct val="90000"/>
              </a:lnSpc>
            </a:pPr>
            <a:r>
              <a:rPr lang="en-US" sz="4000" dirty="0" smtClean="0">
                <a:solidFill>
                  <a:srgbClr val="FF3098"/>
                </a:solidFill>
                <a:latin typeface="Berlin Sans FB Demi" charset="0"/>
              </a:rPr>
              <a:t>Phase 4 Ground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55BAF9-86C3-2149-9204-53F60870EE08}"/>
              </a:ext>
            </a:extLst>
          </p:cNvPr>
          <p:cNvSpPr>
            <a:spLocks noGrp="1"/>
          </p:cNvSpPr>
          <p:nvPr>
            <p:ph type="title"/>
          </p:nvPr>
        </p:nvSpPr>
        <p:spPr>
          <a:xfrm>
            <a:off x="2311400" y="536575"/>
            <a:ext cx="6718300" cy="623888"/>
          </a:xfrm>
        </p:spPr>
        <p:txBody>
          <a:bodyPr rtlCol="0">
            <a:normAutofit/>
          </a:bodyPr>
          <a:lstStyle/>
          <a:p>
            <a:pPr eaLnBrk="1" fontAlgn="auto" hangingPunct="1">
              <a:spcAft>
                <a:spcPts val="0"/>
              </a:spcAft>
              <a:defRPr/>
            </a:pPr>
            <a:r>
              <a:rPr lang="en-US" dirty="0" smtClean="0">
                <a:ea typeface="+mj-ea"/>
                <a:cs typeface="+mj-cs"/>
              </a:rPr>
              <a:t>Why Use ACM?</a:t>
            </a:r>
            <a:endParaRPr lang="en-US" dirty="0">
              <a:ea typeface="+mj-ea"/>
              <a:cs typeface="+mj-cs"/>
            </a:endParaRPr>
          </a:p>
        </p:txBody>
      </p:sp>
      <p:pic>
        <p:nvPicPr>
          <p:cNvPr id="20482" name="Content Placeholder 4" descr="AHA-DVB-S2X_fig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6318" r="-26318"/>
          <a:stretch>
            <a:fillRect/>
          </a:stretch>
        </p:blipFill>
        <p:spPr>
          <a:xfrm>
            <a:off x="-590550" y="1279525"/>
            <a:ext cx="10094913" cy="5570538"/>
          </a:xfrm>
        </p:spPr>
      </p:pic>
      <p:sp>
        <p:nvSpPr>
          <p:cNvPr id="20483" name="TextBox 5"/>
          <p:cNvSpPr txBox="1">
            <a:spLocks noChangeArrowheads="1"/>
          </p:cNvSpPr>
          <p:nvPr/>
        </p:nvSpPr>
        <p:spPr bwMode="auto">
          <a:xfrm>
            <a:off x="1797050" y="1876425"/>
            <a:ext cx="40449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r>
              <a:rPr lang="en-US" sz="7200">
                <a:solidFill>
                  <a:srgbClr val="FF3098"/>
                </a:solidFill>
              </a:rPr>
              <a:t>The One True Slide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Content Placeholder 3" descr="AHA-DVB-S2X_fig5.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26318" r="-26318"/>
          <a:stretch>
            <a:fillRect/>
          </a:stretch>
        </p:blipFill>
        <p:spPr>
          <a:xfrm>
            <a:off x="-1719263" y="-52388"/>
            <a:ext cx="12523788" cy="6910388"/>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Content Placeholder 3" descr="AHA-DVB-S2X_fig5.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26318" r="-26318"/>
          <a:stretch>
            <a:fillRect/>
          </a:stretch>
        </p:blipFill>
        <p:spPr>
          <a:xfrm>
            <a:off x="-1719263" y="-52388"/>
            <a:ext cx="12523788" cy="6910388"/>
          </a:xfrm>
        </p:spPr>
      </p:pic>
      <p:pic>
        <p:nvPicPr>
          <p:cNvPr id="24578" name="Picture 1" descr="troll_fac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9713" y="625475"/>
            <a:ext cx="2932112"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2" descr="hello-kitty-ka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75275" y="4532313"/>
            <a:ext cx="30670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(Michael) Tanner Graphs!</a:t>
            </a:r>
          </a:p>
        </p:txBody>
      </p:sp>
      <p:pic>
        <p:nvPicPr>
          <p:cNvPr id="118786" name="Content Placeholder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3688" y="1873250"/>
            <a:ext cx="8494712" cy="429577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05263"/>
            <a:ext cx="9144000"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8" name="Content Placeholder 2"/>
          <p:cNvSpPr txBox="1">
            <a:spLocks noChangeArrowheads="1"/>
          </p:cNvSpPr>
          <p:nvPr/>
        </p:nvSpPr>
        <p:spPr bwMode="auto">
          <a:xfrm>
            <a:off x="628650" y="0"/>
            <a:ext cx="7886700" cy="4005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Calibri" charset="0"/>
                <a:ea typeface="ＭＳ Ｐゴシック" charset="0"/>
                <a:cs typeface="ＭＳ Ｐゴシック" charset="0"/>
              </a:defRPr>
            </a:lvl1pPr>
            <a:lvl2pPr>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lnSpc>
                <a:spcPct val="90000"/>
              </a:lnSpc>
              <a:spcBef>
                <a:spcPts val="1000"/>
              </a:spcBef>
              <a:buFont typeface="Arial" charset="0"/>
              <a:buNone/>
            </a:pPr>
            <a:r>
              <a:rPr lang="en-US" b="1"/>
              <a:t>H =</a:t>
            </a:r>
          </a:p>
          <a:p>
            <a:pPr eaLnBrk="1" hangingPunct="1">
              <a:lnSpc>
                <a:spcPct val="90000"/>
              </a:lnSpc>
              <a:spcBef>
                <a:spcPts val="1000"/>
              </a:spcBef>
              <a:buFont typeface="Arial" charset="0"/>
              <a:buNone/>
            </a:pPr>
            <a:r>
              <a:rPr lang="en-US" b="1"/>
              <a:t>     1     1     1     1     0     0     0     0     0     0</a:t>
            </a:r>
          </a:p>
          <a:p>
            <a:pPr eaLnBrk="1" hangingPunct="1">
              <a:lnSpc>
                <a:spcPct val="90000"/>
              </a:lnSpc>
              <a:spcBef>
                <a:spcPts val="1000"/>
              </a:spcBef>
              <a:buFont typeface="Arial" charset="0"/>
              <a:buNone/>
            </a:pPr>
            <a:r>
              <a:rPr lang="en-US" b="1"/>
              <a:t>     1     0     0     0     1     1     1     0     0     0</a:t>
            </a:r>
          </a:p>
          <a:p>
            <a:pPr eaLnBrk="1" hangingPunct="1">
              <a:lnSpc>
                <a:spcPct val="90000"/>
              </a:lnSpc>
              <a:spcBef>
                <a:spcPts val="1000"/>
              </a:spcBef>
              <a:buFont typeface="Arial" charset="0"/>
              <a:buNone/>
            </a:pPr>
            <a:r>
              <a:rPr lang="en-US" b="1"/>
              <a:t>     0     1     0     0     1     0     0     1     1     0</a:t>
            </a:r>
          </a:p>
          <a:p>
            <a:pPr eaLnBrk="1" hangingPunct="1">
              <a:lnSpc>
                <a:spcPct val="90000"/>
              </a:lnSpc>
              <a:spcBef>
                <a:spcPts val="1000"/>
              </a:spcBef>
              <a:buFont typeface="Arial" charset="0"/>
              <a:buNone/>
            </a:pPr>
            <a:r>
              <a:rPr lang="en-US" b="1"/>
              <a:t>     0     0     1     0     0     1     0     1     0     1</a:t>
            </a:r>
          </a:p>
          <a:p>
            <a:pPr eaLnBrk="1" hangingPunct="1">
              <a:lnSpc>
                <a:spcPct val="90000"/>
              </a:lnSpc>
              <a:spcBef>
                <a:spcPts val="1000"/>
              </a:spcBef>
              <a:buFont typeface="Arial" charset="0"/>
              <a:buNone/>
            </a:pPr>
            <a:r>
              <a:rPr lang="en-US" b="1"/>
              <a:t>     0     0     0     1     0     0     1     0     1     1</a:t>
            </a:r>
          </a:p>
          <a:p>
            <a:pPr eaLnBrk="1" hangingPunct="1">
              <a:lnSpc>
                <a:spcPct val="90000"/>
              </a:lnSpc>
              <a:spcBef>
                <a:spcPts val="1000"/>
              </a:spcBef>
              <a:buFont typeface="Arial" charset="0"/>
              <a:buNone/>
            </a:pPr>
            <a:r>
              <a:rPr lang="en-US" b="1"/>
              <a:t>J rows = J check nodes (J parity check sums)</a:t>
            </a:r>
            <a:br>
              <a:rPr lang="en-US" b="1"/>
            </a:br>
            <a:r>
              <a:rPr lang="en-US" b="1"/>
              <a:t>n columns = n variable nodes (n bits in a codeword)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433" y="4005263"/>
            <a:ext cx="9133134"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Content Placeholder 2"/>
          <p:cNvSpPr txBox="1">
            <a:spLocks noChangeArrowheads="1"/>
          </p:cNvSpPr>
          <p:nvPr/>
        </p:nvSpPr>
        <p:spPr bwMode="auto">
          <a:xfrm>
            <a:off x="628650" y="0"/>
            <a:ext cx="7886700" cy="4005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Calibri" charset="0"/>
                <a:ea typeface="ＭＳ Ｐゴシック" charset="0"/>
                <a:cs typeface="ＭＳ Ｐゴシック" charset="0"/>
              </a:defRPr>
            </a:lvl1pPr>
            <a:lvl2pPr>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lnSpc>
                <a:spcPct val="90000"/>
              </a:lnSpc>
              <a:spcBef>
                <a:spcPts val="1000"/>
              </a:spcBef>
              <a:buFont typeface="Arial" charset="0"/>
              <a:buNone/>
            </a:pPr>
            <a:r>
              <a:rPr lang="en-US" b="1"/>
              <a:t>H =</a:t>
            </a:r>
          </a:p>
          <a:p>
            <a:pPr eaLnBrk="1" hangingPunct="1">
              <a:lnSpc>
                <a:spcPct val="90000"/>
              </a:lnSpc>
              <a:spcBef>
                <a:spcPts val="1000"/>
              </a:spcBef>
              <a:buFont typeface="Arial" charset="0"/>
              <a:buNone/>
            </a:pPr>
            <a:r>
              <a:rPr lang="en-US" b="1" u="sng"/>
              <a:t>     1     1     1     1     0     0     0     0     0     0</a:t>
            </a:r>
          </a:p>
          <a:p>
            <a:pPr eaLnBrk="1" hangingPunct="1">
              <a:lnSpc>
                <a:spcPct val="90000"/>
              </a:lnSpc>
              <a:spcBef>
                <a:spcPts val="1000"/>
              </a:spcBef>
              <a:buFont typeface="Arial" charset="0"/>
              <a:buNone/>
            </a:pPr>
            <a:r>
              <a:rPr lang="en-US" b="1"/>
              <a:t>     1     0     0     0     1     1     1     0     0     0</a:t>
            </a:r>
          </a:p>
          <a:p>
            <a:pPr eaLnBrk="1" hangingPunct="1">
              <a:lnSpc>
                <a:spcPct val="90000"/>
              </a:lnSpc>
              <a:spcBef>
                <a:spcPts val="1000"/>
              </a:spcBef>
              <a:buFont typeface="Arial" charset="0"/>
              <a:buNone/>
            </a:pPr>
            <a:r>
              <a:rPr lang="en-US" b="1"/>
              <a:t>     0     1     0     0     1     0     0     1     1     0</a:t>
            </a:r>
          </a:p>
          <a:p>
            <a:pPr eaLnBrk="1" hangingPunct="1">
              <a:lnSpc>
                <a:spcPct val="90000"/>
              </a:lnSpc>
              <a:spcBef>
                <a:spcPts val="1000"/>
              </a:spcBef>
              <a:buFont typeface="Arial" charset="0"/>
              <a:buNone/>
            </a:pPr>
            <a:r>
              <a:rPr lang="en-US" b="1"/>
              <a:t>     0     0     1     0     0     1     0     1     0     1</a:t>
            </a:r>
          </a:p>
          <a:p>
            <a:pPr eaLnBrk="1" hangingPunct="1">
              <a:lnSpc>
                <a:spcPct val="90000"/>
              </a:lnSpc>
              <a:spcBef>
                <a:spcPts val="1000"/>
              </a:spcBef>
              <a:buFont typeface="Arial" charset="0"/>
              <a:buNone/>
            </a:pPr>
            <a:r>
              <a:rPr lang="en-US" b="1"/>
              <a:t>     0     0     0     1     0     0     1     0     1     1</a:t>
            </a:r>
          </a:p>
        </p:txBody>
      </p:sp>
      <p:cxnSp>
        <p:nvCxnSpPr>
          <p:cNvPr id="22" name="Elbow Connector 21">
            <a:extLst>
              <a:ext uri="{FF2B5EF4-FFF2-40B4-BE49-F238E27FC236}">
                <a16:creationId xmlns="" xmlns:a16="http://schemas.microsoft.com/office/drawing/2014/main" id="{A4708D80-5ED7-1C40-BE77-C59D8A4A7E88}"/>
              </a:ext>
            </a:extLst>
          </p:cNvPr>
          <p:cNvCxnSpPr>
            <a:cxnSpLocks/>
          </p:cNvCxnSpPr>
          <p:nvPr/>
        </p:nvCxnSpPr>
        <p:spPr>
          <a:xfrm rot="16200000" flipH="1">
            <a:off x="-173832" y="1847057"/>
            <a:ext cx="3122613" cy="1193800"/>
          </a:xfrm>
          <a:prstGeom prst="bentConnector3">
            <a:avLst>
              <a:gd name="adj1" fmla="val 70358"/>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892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433" y="4005263"/>
            <a:ext cx="9133134"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Content Placeholder 2"/>
          <p:cNvSpPr txBox="1">
            <a:spLocks noChangeArrowheads="1"/>
          </p:cNvSpPr>
          <p:nvPr/>
        </p:nvSpPr>
        <p:spPr bwMode="auto">
          <a:xfrm>
            <a:off x="628650" y="0"/>
            <a:ext cx="7886700" cy="4005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Calibri" charset="0"/>
                <a:ea typeface="ＭＳ Ｐゴシック" charset="0"/>
                <a:cs typeface="ＭＳ Ｐゴシック" charset="0"/>
              </a:defRPr>
            </a:lvl1pPr>
            <a:lvl2pPr>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lnSpc>
                <a:spcPct val="90000"/>
              </a:lnSpc>
              <a:spcBef>
                <a:spcPts val="1000"/>
              </a:spcBef>
              <a:buFont typeface="Arial" charset="0"/>
              <a:buNone/>
            </a:pPr>
            <a:r>
              <a:rPr lang="en-US" b="1"/>
              <a:t>H =</a:t>
            </a:r>
          </a:p>
          <a:p>
            <a:pPr eaLnBrk="1" hangingPunct="1">
              <a:lnSpc>
                <a:spcPct val="90000"/>
              </a:lnSpc>
              <a:spcBef>
                <a:spcPts val="1000"/>
              </a:spcBef>
              <a:buFont typeface="Arial" charset="0"/>
              <a:buNone/>
            </a:pPr>
            <a:r>
              <a:rPr lang="en-US" b="1"/>
              <a:t>     1     1     1     1     0     0     0     0     0     0</a:t>
            </a:r>
          </a:p>
          <a:p>
            <a:pPr eaLnBrk="1" hangingPunct="1">
              <a:lnSpc>
                <a:spcPct val="90000"/>
              </a:lnSpc>
              <a:spcBef>
                <a:spcPts val="1000"/>
              </a:spcBef>
              <a:buFont typeface="Arial" charset="0"/>
              <a:buNone/>
            </a:pPr>
            <a:r>
              <a:rPr lang="en-US" b="1" u="sng"/>
              <a:t>     1     0     0     0     1     1     1     0     0     0</a:t>
            </a:r>
          </a:p>
          <a:p>
            <a:pPr eaLnBrk="1" hangingPunct="1">
              <a:lnSpc>
                <a:spcPct val="90000"/>
              </a:lnSpc>
              <a:spcBef>
                <a:spcPts val="1000"/>
              </a:spcBef>
              <a:buFont typeface="Arial" charset="0"/>
              <a:buNone/>
            </a:pPr>
            <a:r>
              <a:rPr lang="en-US" b="1"/>
              <a:t>     0     1     0     0     1     0     0     1     1     0</a:t>
            </a:r>
          </a:p>
          <a:p>
            <a:pPr eaLnBrk="1" hangingPunct="1">
              <a:lnSpc>
                <a:spcPct val="90000"/>
              </a:lnSpc>
              <a:spcBef>
                <a:spcPts val="1000"/>
              </a:spcBef>
              <a:buFont typeface="Arial" charset="0"/>
              <a:buNone/>
            </a:pPr>
            <a:r>
              <a:rPr lang="en-US" b="1"/>
              <a:t>     0     0     1     0     0     1     0     1     0     1</a:t>
            </a:r>
          </a:p>
          <a:p>
            <a:pPr eaLnBrk="1" hangingPunct="1">
              <a:lnSpc>
                <a:spcPct val="90000"/>
              </a:lnSpc>
              <a:spcBef>
                <a:spcPts val="1000"/>
              </a:spcBef>
              <a:buFont typeface="Arial" charset="0"/>
              <a:buNone/>
            </a:pPr>
            <a:r>
              <a:rPr lang="en-US" b="1"/>
              <a:t>     0     0     0     1     0     0     1     0     1     1</a:t>
            </a:r>
          </a:p>
        </p:txBody>
      </p:sp>
      <p:cxnSp>
        <p:nvCxnSpPr>
          <p:cNvPr id="22" name="Elbow Connector 21">
            <a:extLst>
              <a:ext uri="{FF2B5EF4-FFF2-40B4-BE49-F238E27FC236}">
                <a16:creationId xmlns="" xmlns:a16="http://schemas.microsoft.com/office/drawing/2014/main" id="{A4708D80-5ED7-1C40-BE77-C59D8A4A7E88}"/>
              </a:ext>
            </a:extLst>
          </p:cNvPr>
          <p:cNvCxnSpPr>
            <a:cxnSpLocks/>
          </p:cNvCxnSpPr>
          <p:nvPr/>
        </p:nvCxnSpPr>
        <p:spPr>
          <a:xfrm rot="16200000" flipH="1">
            <a:off x="716756" y="1545432"/>
            <a:ext cx="2595563" cy="2324100"/>
          </a:xfrm>
          <a:prstGeom prst="bentConnector3">
            <a:avLst>
              <a:gd name="adj1" fmla="val 68519"/>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667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433" y="4005263"/>
            <a:ext cx="9133134"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Content Placeholder 2"/>
          <p:cNvSpPr txBox="1">
            <a:spLocks noChangeArrowheads="1"/>
          </p:cNvSpPr>
          <p:nvPr/>
        </p:nvSpPr>
        <p:spPr bwMode="auto">
          <a:xfrm>
            <a:off x="628650" y="0"/>
            <a:ext cx="7886700" cy="4005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Calibri" charset="0"/>
                <a:ea typeface="ＭＳ Ｐゴシック" charset="0"/>
                <a:cs typeface="ＭＳ Ｐゴシック" charset="0"/>
              </a:defRPr>
            </a:lvl1pPr>
            <a:lvl2pPr>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lnSpc>
                <a:spcPct val="90000"/>
              </a:lnSpc>
              <a:spcBef>
                <a:spcPts val="1000"/>
              </a:spcBef>
              <a:buFont typeface="Arial" charset="0"/>
              <a:buNone/>
            </a:pPr>
            <a:r>
              <a:rPr lang="en-US" b="1"/>
              <a:t>H =</a:t>
            </a:r>
          </a:p>
          <a:p>
            <a:pPr eaLnBrk="1" hangingPunct="1">
              <a:lnSpc>
                <a:spcPct val="90000"/>
              </a:lnSpc>
              <a:spcBef>
                <a:spcPts val="1000"/>
              </a:spcBef>
              <a:buFont typeface="Arial" charset="0"/>
              <a:buNone/>
            </a:pPr>
            <a:r>
              <a:rPr lang="en-US" b="1"/>
              <a:t>     1     1     1     1     0     0     0     0     0     0</a:t>
            </a:r>
          </a:p>
          <a:p>
            <a:pPr eaLnBrk="1" hangingPunct="1">
              <a:lnSpc>
                <a:spcPct val="90000"/>
              </a:lnSpc>
              <a:spcBef>
                <a:spcPts val="1000"/>
              </a:spcBef>
              <a:buFont typeface="Arial" charset="0"/>
              <a:buNone/>
            </a:pPr>
            <a:r>
              <a:rPr lang="en-US" b="1"/>
              <a:t>     1     0     0     0     1     1     1     0     0     0</a:t>
            </a:r>
          </a:p>
          <a:p>
            <a:pPr eaLnBrk="1" hangingPunct="1">
              <a:lnSpc>
                <a:spcPct val="90000"/>
              </a:lnSpc>
              <a:spcBef>
                <a:spcPts val="1000"/>
              </a:spcBef>
              <a:buFont typeface="Arial" charset="0"/>
              <a:buNone/>
            </a:pPr>
            <a:r>
              <a:rPr lang="en-US" b="1"/>
              <a:t>     0     1     0     0     1     0     0     1     1     0</a:t>
            </a:r>
          </a:p>
          <a:p>
            <a:pPr eaLnBrk="1" hangingPunct="1">
              <a:lnSpc>
                <a:spcPct val="90000"/>
              </a:lnSpc>
              <a:spcBef>
                <a:spcPts val="1000"/>
              </a:spcBef>
              <a:buFont typeface="Arial" charset="0"/>
              <a:buNone/>
            </a:pPr>
            <a:r>
              <a:rPr lang="en-US" b="1"/>
              <a:t>     0     0     1     0     0     1     0     1     0     1</a:t>
            </a:r>
          </a:p>
          <a:p>
            <a:pPr eaLnBrk="1" hangingPunct="1">
              <a:lnSpc>
                <a:spcPct val="90000"/>
              </a:lnSpc>
              <a:spcBef>
                <a:spcPts val="1000"/>
              </a:spcBef>
              <a:buFont typeface="Arial" charset="0"/>
              <a:buNone/>
            </a:pPr>
            <a:r>
              <a:rPr lang="en-US" b="1"/>
              <a:t>     0     0     0     1     0     0     1     0     1     1</a:t>
            </a:r>
          </a:p>
        </p:txBody>
      </p:sp>
    </p:spTree>
    <p:extLst>
      <p:ext uri="{BB962C8B-B14F-4D97-AF65-F5344CB8AC3E}">
        <p14:creationId xmlns:p14="http://schemas.microsoft.com/office/powerpoint/2010/main" val="4249025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2"/>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Are you Regular?</a:t>
            </a:r>
          </a:p>
        </p:txBody>
      </p:sp>
      <p:sp>
        <p:nvSpPr>
          <p:cNvPr id="121858" name="Content Placeholder 3"/>
          <p:cNvSpPr>
            <a:spLocks noGrp="1"/>
          </p:cNvSpPr>
          <p:nvPr>
            <p:ph idx="1"/>
          </p:nvPr>
        </p:nvSpPr>
        <p:spPr/>
        <p:txBody>
          <a:bodyPr/>
          <a:lstStyle/>
          <a:p>
            <a:pPr eaLnBrk="1" hangingPunct="1"/>
            <a:r>
              <a:rPr lang="en-US">
                <a:latin typeface="Calibri" charset="0"/>
                <a:ea typeface="ＭＳ Ｐゴシック" charset="0"/>
              </a:rPr>
              <a:t>A regular code means the number of 1s is constant for all rows, and constant for all columns. All code bits are involved in the same number of of parity checks, each parity check has the same number of code bits coming in.</a:t>
            </a:r>
          </a:p>
          <a:p>
            <a:pPr eaLnBrk="1" hangingPunct="1"/>
            <a:endParaRPr lang="en-US">
              <a:latin typeface="Calibri" charset="0"/>
              <a:ea typeface="ＭＳ Ｐゴシック" charset="0"/>
            </a:endParaRPr>
          </a:p>
          <a:p>
            <a:pPr eaLnBrk="1" hangingPunct="1"/>
            <a:r>
              <a:rPr lang="en-US" sz="3600">
                <a:latin typeface="Calibri" charset="0"/>
                <a:ea typeface="ＭＳ Ｐゴシック" charset="0"/>
              </a:rPr>
              <a:t>But being irregular gives advantages!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431" y="3286125"/>
            <a:ext cx="9133138"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 xmlns:a16="http://schemas.microsoft.com/office/drawing/2014/main" id="{D421F08F-8E9B-1143-AD56-C2C62C754283}"/>
              </a:ext>
            </a:extLst>
          </p:cNvPr>
          <p:cNvSpPr txBox="1">
            <a:spLocks/>
          </p:cNvSpPr>
          <p:nvPr/>
        </p:nvSpPr>
        <p:spPr>
          <a:xfrm>
            <a:off x="628650" y="0"/>
            <a:ext cx="7886700" cy="3286125"/>
          </a:xfrm>
          <a:prstGeom prst="rect">
            <a:avLst/>
          </a:prstGeom>
          <a:solidFill>
            <a:schemeClr val="bg1"/>
          </a:solidFill>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ＭＳ Ｐゴシック" panose="020B0600070205080204"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ＭＳ Ｐゴシック" panose="020B0600070205080204" pitchFamily="34" charset="-128"/>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defRPr/>
            </a:pPr>
            <a:r>
              <a:rPr lang="en-US" altLang="en-US" b="1" dirty="0">
                <a:solidFill>
                  <a:schemeClr val="bg1">
                    <a:lumMod val="50000"/>
                  </a:schemeClr>
                </a:solidFill>
              </a:rPr>
              <a:t>H =</a:t>
            </a:r>
          </a:p>
          <a:p>
            <a:pPr marL="0" indent="0" eaLnBrk="1" hangingPunct="1">
              <a:buFont typeface="Arial" panose="020B0604020202020204" pitchFamily="34" charset="0"/>
              <a:buNone/>
              <a:defRPr/>
            </a:pPr>
            <a:r>
              <a:rPr lang="en-US" altLang="en-US" b="1" dirty="0">
                <a:solidFill>
                  <a:schemeClr val="bg1">
                    <a:lumMod val="50000"/>
                  </a:schemeClr>
                </a:solidFill>
              </a:rPr>
              <a:t>     1     1     1     1     0     0     0     0     0     0</a:t>
            </a:r>
          </a:p>
          <a:p>
            <a:pPr marL="0" indent="0" eaLnBrk="1" hangingPunct="1">
              <a:buFont typeface="Arial" panose="020B0604020202020204" pitchFamily="34" charset="0"/>
              <a:buNone/>
              <a:defRPr/>
            </a:pPr>
            <a:r>
              <a:rPr lang="en-US" altLang="en-US" b="1" dirty="0">
                <a:solidFill>
                  <a:schemeClr val="bg1">
                    <a:lumMod val="50000"/>
                  </a:schemeClr>
                </a:solidFill>
              </a:rPr>
              <a:t>     1     0     0     0     1     1     1     0     0     0</a:t>
            </a:r>
          </a:p>
          <a:p>
            <a:pPr marL="0" indent="0" eaLnBrk="1" hangingPunct="1">
              <a:buFont typeface="Arial" panose="020B0604020202020204" pitchFamily="34" charset="0"/>
              <a:buNone/>
              <a:defRPr/>
            </a:pPr>
            <a:r>
              <a:rPr lang="en-US" altLang="en-US" b="1" dirty="0">
                <a:solidFill>
                  <a:schemeClr val="bg1">
                    <a:lumMod val="50000"/>
                  </a:schemeClr>
                </a:solidFill>
              </a:rPr>
              <a:t>     0     1     0     0     1     0     0     1     1     0</a:t>
            </a:r>
          </a:p>
          <a:p>
            <a:pPr marL="0" indent="0" eaLnBrk="1" hangingPunct="1">
              <a:buFont typeface="Arial" panose="020B0604020202020204" pitchFamily="34" charset="0"/>
              <a:buNone/>
              <a:defRPr/>
            </a:pPr>
            <a:r>
              <a:rPr lang="en-US" altLang="en-US" b="1" dirty="0">
                <a:solidFill>
                  <a:schemeClr val="bg1">
                    <a:lumMod val="50000"/>
                  </a:schemeClr>
                </a:solidFill>
              </a:rPr>
              <a:t>     0     0     1     0     0     1     0     1     0     1</a:t>
            </a:r>
          </a:p>
          <a:p>
            <a:pPr marL="0" indent="0" eaLnBrk="1" hangingPunct="1">
              <a:buFont typeface="Arial" panose="020B0604020202020204" pitchFamily="34" charset="0"/>
              <a:buNone/>
              <a:defRPr/>
            </a:pPr>
            <a:r>
              <a:rPr lang="en-US" altLang="en-US" b="1" dirty="0">
                <a:solidFill>
                  <a:schemeClr val="bg1">
                    <a:lumMod val="50000"/>
                  </a:schemeClr>
                </a:solidFill>
              </a:rPr>
              <a:t>     0     0     0     1     0     0     1     0     1     1</a:t>
            </a:r>
          </a:p>
        </p:txBody>
      </p:sp>
      <p:sp>
        <p:nvSpPr>
          <p:cNvPr id="87043" name="TextBox 1"/>
          <p:cNvSpPr txBox="1">
            <a:spLocks noChangeArrowheads="1"/>
          </p:cNvSpPr>
          <p:nvPr/>
        </p:nvSpPr>
        <p:spPr bwMode="auto">
          <a:xfrm>
            <a:off x="0" y="5875338"/>
            <a:ext cx="9144000" cy="98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endParaRPr lang="en-US" sz="2000" b="1"/>
          </a:p>
          <a:p>
            <a:pPr eaLnBrk="1" hangingPunct="1"/>
            <a:r>
              <a:rPr lang="en-US" sz="2000" b="1"/>
              <a:t>-1.1	 -1.2	 -0.9	   0.3	   -0.8	   -1.5	    -1.1	    -1.2	    -0.2	     -1.1</a:t>
            </a:r>
          </a:p>
          <a:p>
            <a:pPr eaLnBrk="1" hangingPunct="1"/>
            <a:endParaRPr lang="en-US" sz="1800"/>
          </a:p>
        </p:txBody>
      </p:sp>
      <p:sp>
        <p:nvSpPr>
          <p:cNvPr id="87044" name="TextBox 2"/>
          <p:cNvSpPr txBox="1">
            <a:spLocks noChangeArrowheads="1"/>
          </p:cNvSpPr>
          <p:nvPr/>
        </p:nvSpPr>
        <p:spPr bwMode="auto">
          <a:xfrm>
            <a:off x="481013" y="4319588"/>
            <a:ext cx="2852737" cy="522287"/>
          </a:xfrm>
          <a:prstGeom prst="rect">
            <a:avLst/>
          </a:prstGeom>
          <a:solidFill>
            <a:schemeClr val="bg1"/>
          </a:solidFill>
          <a:ln w="9525">
            <a:solidFill>
              <a:schemeClr val="tx1"/>
            </a:solidFill>
            <a:miter lim="800000"/>
            <a:headEnd/>
            <a:tailEnd/>
          </a:ln>
        </p:spPr>
        <p:txBody>
          <a:bodyPr wrap="none">
            <a:spAutoFit/>
          </a:bodyPr>
          <a:lstStyle>
            <a:lvl1pPr>
              <a:defRPr sz="28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r>
              <a:rPr lang="en-US" b="1" i="1"/>
              <a:t>-1 is data 0, 1 is 1.</a:t>
            </a:r>
            <a:endParaRPr lang="en-US" b="1"/>
          </a:p>
        </p:txBody>
      </p:sp>
    </p:spTree>
    <p:extLst>
      <p:ext uri="{BB962C8B-B14F-4D97-AF65-F5344CB8AC3E}">
        <p14:creationId xmlns:p14="http://schemas.microsoft.com/office/powerpoint/2010/main" val="2508869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Who are you?</a:t>
            </a:r>
          </a:p>
        </p:txBody>
      </p:sp>
      <p:sp>
        <p:nvSpPr>
          <p:cNvPr id="15362" name="Content Placeholder 2"/>
          <p:cNvSpPr>
            <a:spLocks noGrp="1"/>
          </p:cNvSpPr>
          <p:nvPr>
            <p:ph idx="1"/>
          </p:nvPr>
        </p:nvSpPr>
        <p:spPr/>
        <p:txBody>
          <a:bodyPr/>
          <a:lstStyle/>
          <a:p>
            <a:pPr eaLnBrk="1" hangingPunct="1"/>
            <a:r>
              <a:rPr lang="en-US" dirty="0">
                <a:latin typeface="Calibri" charset="0"/>
                <a:ea typeface="ＭＳ Ｐゴシック" charset="0"/>
              </a:rPr>
              <a:t>W5NYV</a:t>
            </a:r>
          </a:p>
          <a:p>
            <a:pPr eaLnBrk="1" hangingPunct="1"/>
            <a:r>
              <a:rPr lang="en-US" dirty="0">
                <a:latin typeface="Calibri" charset="0"/>
                <a:ea typeface="ＭＳ Ｐゴシック" charset="0"/>
              </a:rPr>
              <a:t>MSEE Information Theory from USC</a:t>
            </a:r>
          </a:p>
          <a:p>
            <a:pPr eaLnBrk="1" hangingPunct="1"/>
            <a:r>
              <a:rPr lang="en-US" dirty="0">
                <a:latin typeface="Calibri" charset="0"/>
                <a:ea typeface="ＭＳ Ｐゴシック" charset="0"/>
              </a:rPr>
              <a:t>Active in IEEE Information Theory Society</a:t>
            </a:r>
          </a:p>
          <a:p>
            <a:pPr eaLnBrk="1" hangingPunct="1"/>
            <a:r>
              <a:rPr lang="en-US" dirty="0" smtClean="0">
                <a:latin typeface="Calibri" charset="0"/>
                <a:ea typeface="ＭＳ Ｐゴシック" charset="0"/>
              </a:rPr>
              <a:t>Co</a:t>
            </a:r>
            <a:r>
              <a:rPr lang="en-US" dirty="0">
                <a:latin typeface="Calibri" charset="0"/>
                <a:ea typeface="ＭＳ Ｐゴシック" charset="0"/>
              </a:rPr>
              <a:t>-founder of Open Research Institute</a:t>
            </a:r>
          </a:p>
          <a:p>
            <a:pPr eaLnBrk="1" hangingPunct="1"/>
            <a:r>
              <a:rPr lang="en-US" dirty="0" smtClean="0">
                <a:latin typeface="Calibri" charset="0"/>
                <a:ea typeface="ＭＳ Ｐゴシック" charset="0"/>
              </a:rPr>
              <a:t>Lead of Phase 4 Ground</a:t>
            </a:r>
          </a:p>
          <a:p>
            <a:pPr eaLnBrk="1" hangingPunct="1"/>
            <a:r>
              <a:rPr lang="en-US" dirty="0" smtClean="0">
                <a:latin typeface="Calibri" charset="0"/>
                <a:ea typeface="ＭＳ Ｐゴシック" charset="0"/>
              </a:rPr>
              <a:t>DVB-S2 and DVB-S2X are central technologies</a:t>
            </a:r>
          </a:p>
          <a:p>
            <a:pPr eaLnBrk="1" hangingPunct="1"/>
            <a:r>
              <a:rPr lang="en-US" dirty="0" smtClean="0">
                <a:latin typeface="Calibri" charset="0"/>
                <a:ea typeface="ＭＳ Ｐゴシック" charset="0"/>
              </a:rPr>
              <a:t>The receivers need to be in GNU Radio</a:t>
            </a:r>
            <a:endParaRPr lang="en-US" dirty="0">
              <a:latin typeface="Calibri" charset="0"/>
              <a:ea typeface="ＭＳ Ｐゴシック" charset="0"/>
            </a:endParaRPr>
          </a:p>
          <a:p>
            <a:pPr eaLnBrk="1" hangingPunct="1"/>
            <a:r>
              <a:rPr lang="en-US" dirty="0" smtClean="0">
                <a:latin typeface="Calibri" charset="0"/>
                <a:ea typeface="ＭＳ Ｐゴシック" charset="0"/>
              </a:rPr>
              <a:t>The hardest part is considered to be LDPC decode</a:t>
            </a:r>
            <a:endParaRPr lang="en-US" dirty="0">
              <a:latin typeface="Calibri" charset="0"/>
              <a:ea typeface="ＭＳ Ｐゴシック" charset="0"/>
            </a:endParaRPr>
          </a:p>
          <a:p>
            <a:pPr eaLnBrk="1" hangingPunct="1">
              <a:buFont typeface="Arial" charset="0"/>
              <a:buNone/>
            </a:pPr>
            <a:endParaRPr lang="en-US" dirty="0">
              <a:latin typeface="Calibri" charset="0"/>
              <a:ea typeface="ＭＳ Ｐゴシック"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431" y="3286125"/>
            <a:ext cx="9133138"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 xmlns:a16="http://schemas.microsoft.com/office/drawing/2014/main" id="{D421F08F-8E9B-1143-AD56-C2C62C754283}"/>
              </a:ext>
            </a:extLst>
          </p:cNvPr>
          <p:cNvSpPr txBox="1">
            <a:spLocks/>
          </p:cNvSpPr>
          <p:nvPr/>
        </p:nvSpPr>
        <p:spPr>
          <a:xfrm>
            <a:off x="628650" y="-7938"/>
            <a:ext cx="7886700" cy="3284538"/>
          </a:xfrm>
          <a:prstGeom prst="rect">
            <a:avLst/>
          </a:prstGeom>
          <a:solidFill>
            <a:schemeClr val="bg1"/>
          </a:solidFill>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ＭＳ Ｐゴシック" panose="020B0600070205080204"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ＭＳ Ｐゴシック" panose="020B0600070205080204" pitchFamily="34" charset="-128"/>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defRPr/>
            </a:pPr>
            <a:r>
              <a:rPr lang="en-US" altLang="en-US" b="1" dirty="0">
                <a:solidFill>
                  <a:schemeClr val="bg1">
                    <a:lumMod val="85000"/>
                  </a:schemeClr>
                </a:solidFill>
              </a:rPr>
              <a:t>H =</a:t>
            </a:r>
          </a:p>
          <a:p>
            <a:pPr marL="0" indent="0" eaLnBrk="1" hangingPunct="1">
              <a:buFont typeface="Arial" panose="020B0604020202020204" pitchFamily="34" charset="0"/>
              <a:buNone/>
              <a:defRPr/>
            </a:pPr>
            <a:r>
              <a:rPr lang="en-US" altLang="en-US" b="1" dirty="0">
                <a:solidFill>
                  <a:schemeClr val="bg1">
                    <a:lumMod val="85000"/>
                  </a:schemeClr>
                </a:solidFill>
              </a:rPr>
              <a:t>     1     1     1     1     0     0     0     0     0     0</a:t>
            </a:r>
          </a:p>
          <a:p>
            <a:pPr marL="0" indent="0" eaLnBrk="1" hangingPunct="1">
              <a:buFont typeface="Arial" panose="020B0604020202020204" pitchFamily="34" charset="0"/>
              <a:buNone/>
              <a:defRPr/>
            </a:pPr>
            <a:r>
              <a:rPr lang="en-US" altLang="en-US" b="1" dirty="0">
                <a:solidFill>
                  <a:schemeClr val="bg1">
                    <a:lumMod val="85000"/>
                  </a:schemeClr>
                </a:solidFill>
              </a:rPr>
              <a:t>     1     0     0     0     1     1     1     0     0     0</a:t>
            </a:r>
          </a:p>
          <a:p>
            <a:pPr marL="0" indent="0" eaLnBrk="1" hangingPunct="1">
              <a:buFont typeface="Arial" panose="020B0604020202020204" pitchFamily="34" charset="0"/>
              <a:buNone/>
              <a:defRPr/>
            </a:pPr>
            <a:r>
              <a:rPr lang="en-US" altLang="en-US" b="1" dirty="0">
                <a:solidFill>
                  <a:schemeClr val="bg1">
                    <a:lumMod val="85000"/>
                  </a:schemeClr>
                </a:solidFill>
              </a:rPr>
              <a:t>     0     1     0     0     1     0     0     1     1     0</a:t>
            </a:r>
          </a:p>
          <a:p>
            <a:pPr marL="0" indent="0" eaLnBrk="1" hangingPunct="1">
              <a:buFont typeface="Arial" panose="020B0604020202020204" pitchFamily="34" charset="0"/>
              <a:buNone/>
              <a:defRPr/>
            </a:pPr>
            <a:r>
              <a:rPr lang="en-US" altLang="en-US" b="1" dirty="0">
                <a:solidFill>
                  <a:schemeClr val="bg1">
                    <a:lumMod val="85000"/>
                  </a:schemeClr>
                </a:solidFill>
              </a:rPr>
              <a:t>     0     0     1     0     0     1     0     1     0     1</a:t>
            </a:r>
          </a:p>
          <a:p>
            <a:pPr marL="0" indent="0" eaLnBrk="1" hangingPunct="1">
              <a:buFont typeface="Arial" panose="020B0604020202020204" pitchFamily="34" charset="0"/>
              <a:buNone/>
              <a:defRPr/>
            </a:pPr>
            <a:r>
              <a:rPr lang="en-US" altLang="en-US" b="1" dirty="0">
                <a:solidFill>
                  <a:schemeClr val="bg1">
                    <a:lumMod val="85000"/>
                  </a:schemeClr>
                </a:solidFill>
              </a:rPr>
              <a:t>     0     0     0     1     0     0     1     0     1     1</a:t>
            </a:r>
          </a:p>
        </p:txBody>
      </p:sp>
      <p:sp>
        <p:nvSpPr>
          <p:cNvPr id="89091" name="TextBox 1"/>
          <p:cNvSpPr txBox="1">
            <a:spLocks noChangeArrowheads="1"/>
          </p:cNvSpPr>
          <p:nvPr/>
        </p:nvSpPr>
        <p:spPr bwMode="auto">
          <a:xfrm>
            <a:off x="0" y="5875338"/>
            <a:ext cx="9144000" cy="98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endParaRPr lang="en-US" sz="2000" b="1"/>
          </a:p>
          <a:p>
            <a:pPr eaLnBrk="1" hangingPunct="1"/>
            <a:r>
              <a:rPr lang="en-US" sz="2000" b="1"/>
              <a:t>-1.1	 -1.2	 -0.9	   0.3	   -0.8	   -1.5	    -1.1	    -1.2	    -0.2	     -1.1</a:t>
            </a:r>
            <a:endParaRPr lang="en-US" sz="1800"/>
          </a:p>
          <a:p>
            <a:pPr eaLnBrk="1" hangingPunct="1"/>
            <a:endParaRPr lang="en-US" sz="1800"/>
          </a:p>
        </p:txBody>
      </p:sp>
      <p:sp>
        <p:nvSpPr>
          <p:cNvPr id="3" name="TextBox 2"/>
          <p:cNvSpPr txBox="1">
            <a:spLocks noChangeArrowheads="1"/>
          </p:cNvSpPr>
          <p:nvPr/>
        </p:nvSpPr>
        <p:spPr bwMode="auto">
          <a:xfrm>
            <a:off x="1828800" y="741363"/>
            <a:ext cx="6996113" cy="2124075"/>
          </a:xfrm>
          <a:prstGeom prst="rect">
            <a:avLst/>
          </a:prstGeom>
          <a:solidFill>
            <a:schemeClr val="bg1"/>
          </a:solidFill>
          <a:ln w="9525">
            <a:solidFill>
              <a:schemeClr val="tx1"/>
            </a:solidFill>
            <a:miter lim="800000"/>
            <a:headEnd/>
            <a:tailEnd/>
          </a:ln>
          <a:effectLst>
            <a:outerShdw blurRad="165100" dist="114300" dir="6960007" sx="103999" sy="103999" algn="tr" rotWithShape="0">
              <a:srgbClr val="000000">
                <a:alpha val="50000"/>
              </a:srgbClr>
            </a:outerShdw>
          </a:effec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3600"/>
              <a:t>LLR for v</a:t>
            </a:r>
            <a:r>
              <a:rPr lang="en-US" sz="3600" baseline="-25000"/>
              <a:t>i</a:t>
            </a:r>
            <a:r>
              <a:rPr lang="en-US" sz="3600"/>
              <a:t> = 2*r</a:t>
            </a:r>
            <a:r>
              <a:rPr lang="en-US" sz="3600" baseline="-25000"/>
              <a:t>i</a:t>
            </a:r>
            <a:r>
              <a:rPr lang="en-US" sz="3600"/>
              <a:t> / sigma</a:t>
            </a:r>
            <a:r>
              <a:rPr lang="en-US" sz="3600" baseline="30000"/>
              <a:t>2</a:t>
            </a:r>
          </a:p>
          <a:p>
            <a:pPr eaLnBrk="1" hangingPunct="1"/>
            <a:endParaRPr lang="en-US" sz="3600" baseline="30000"/>
          </a:p>
          <a:p>
            <a:pPr eaLnBrk="1" hangingPunct="1"/>
            <a:r>
              <a:rPr lang="en-US" sz="3600" baseline="30000"/>
              <a:t>(sigma is the noise variance computed from the received SNR. It</a:t>
            </a:r>
            <a:r>
              <a:rPr lang="ja-JP" altLang="en-US" sz="3600" baseline="30000"/>
              <a:t>’</a:t>
            </a:r>
            <a:r>
              <a:rPr lang="en-US" sz="3600" baseline="30000"/>
              <a:t>s determined by channel conditions.)</a:t>
            </a:r>
          </a:p>
          <a:p>
            <a:pPr eaLnBrk="1" hangingPunct="1"/>
            <a:r>
              <a:rPr lang="en-US" sz="3600" baseline="30000"/>
              <a:t>Here, let</a:t>
            </a:r>
            <a:r>
              <a:rPr lang="ja-JP" altLang="en-US" sz="3600" baseline="30000"/>
              <a:t>’</a:t>
            </a:r>
            <a:r>
              <a:rPr lang="en-US" sz="3600" baseline="30000"/>
              <a:t>s set sigma = 0.1</a:t>
            </a:r>
          </a:p>
        </p:txBody>
      </p:sp>
    </p:spTree>
    <p:extLst>
      <p:ext uri="{BB962C8B-B14F-4D97-AF65-F5344CB8AC3E}">
        <p14:creationId xmlns:p14="http://schemas.microsoft.com/office/powerpoint/2010/main" val="2255562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431" y="3286125"/>
            <a:ext cx="9133138"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 xmlns:a16="http://schemas.microsoft.com/office/drawing/2014/main" id="{D421F08F-8E9B-1143-AD56-C2C62C754283}"/>
              </a:ext>
            </a:extLst>
          </p:cNvPr>
          <p:cNvSpPr txBox="1">
            <a:spLocks/>
          </p:cNvSpPr>
          <p:nvPr/>
        </p:nvSpPr>
        <p:spPr>
          <a:xfrm>
            <a:off x="628650" y="-7938"/>
            <a:ext cx="7886700" cy="3284538"/>
          </a:xfrm>
          <a:prstGeom prst="rect">
            <a:avLst/>
          </a:prstGeom>
          <a:solidFill>
            <a:schemeClr val="bg1"/>
          </a:solidFill>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ＭＳ Ｐゴシック" panose="020B0600070205080204"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ＭＳ Ｐゴシック" panose="020B0600070205080204" pitchFamily="34" charset="-128"/>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defRPr/>
            </a:pPr>
            <a:r>
              <a:rPr lang="en-US" altLang="en-US" b="1" dirty="0">
                <a:solidFill>
                  <a:schemeClr val="bg1">
                    <a:lumMod val="85000"/>
                  </a:schemeClr>
                </a:solidFill>
              </a:rPr>
              <a:t>H =</a:t>
            </a:r>
          </a:p>
          <a:p>
            <a:pPr marL="0" indent="0" eaLnBrk="1" hangingPunct="1">
              <a:buFont typeface="Arial" panose="020B0604020202020204" pitchFamily="34" charset="0"/>
              <a:buNone/>
              <a:defRPr/>
            </a:pPr>
            <a:r>
              <a:rPr lang="en-US" altLang="en-US" b="1" dirty="0">
                <a:solidFill>
                  <a:schemeClr val="bg1">
                    <a:lumMod val="85000"/>
                  </a:schemeClr>
                </a:solidFill>
              </a:rPr>
              <a:t>     1     1     1     1     0     0     0     0     0     0</a:t>
            </a:r>
          </a:p>
          <a:p>
            <a:pPr marL="0" indent="0" eaLnBrk="1" hangingPunct="1">
              <a:buFont typeface="Arial" panose="020B0604020202020204" pitchFamily="34" charset="0"/>
              <a:buNone/>
              <a:defRPr/>
            </a:pPr>
            <a:r>
              <a:rPr lang="en-US" altLang="en-US" b="1" dirty="0">
                <a:solidFill>
                  <a:schemeClr val="bg1">
                    <a:lumMod val="85000"/>
                  </a:schemeClr>
                </a:solidFill>
              </a:rPr>
              <a:t>     1     0     0     0     1     1     1     0     0     0</a:t>
            </a:r>
          </a:p>
          <a:p>
            <a:pPr marL="0" indent="0" eaLnBrk="1" hangingPunct="1">
              <a:buFont typeface="Arial" panose="020B0604020202020204" pitchFamily="34" charset="0"/>
              <a:buNone/>
              <a:defRPr/>
            </a:pPr>
            <a:r>
              <a:rPr lang="en-US" altLang="en-US" b="1" dirty="0">
                <a:solidFill>
                  <a:schemeClr val="bg1">
                    <a:lumMod val="85000"/>
                  </a:schemeClr>
                </a:solidFill>
              </a:rPr>
              <a:t>     0     1     0     0     1     0     0     1     1     0</a:t>
            </a:r>
          </a:p>
          <a:p>
            <a:pPr marL="0" indent="0" eaLnBrk="1" hangingPunct="1">
              <a:buFont typeface="Arial" panose="020B0604020202020204" pitchFamily="34" charset="0"/>
              <a:buNone/>
              <a:defRPr/>
            </a:pPr>
            <a:r>
              <a:rPr lang="en-US" altLang="en-US" b="1" dirty="0">
                <a:solidFill>
                  <a:schemeClr val="bg1">
                    <a:lumMod val="85000"/>
                  </a:schemeClr>
                </a:solidFill>
              </a:rPr>
              <a:t>     0     0     1     0     0     1     0     1     0     1</a:t>
            </a:r>
          </a:p>
          <a:p>
            <a:pPr marL="0" indent="0" eaLnBrk="1" hangingPunct="1">
              <a:buFont typeface="Arial" panose="020B0604020202020204" pitchFamily="34" charset="0"/>
              <a:buNone/>
              <a:defRPr/>
            </a:pPr>
            <a:r>
              <a:rPr lang="en-US" altLang="en-US" b="1" dirty="0">
                <a:solidFill>
                  <a:schemeClr val="bg1">
                    <a:lumMod val="85000"/>
                  </a:schemeClr>
                </a:solidFill>
              </a:rPr>
              <a:t>     0     0     0     1     0     0     1     0     1     1</a:t>
            </a:r>
          </a:p>
        </p:txBody>
      </p:sp>
      <p:sp>
        <p:nvSpPr>
          <p:cNvPr id="91139" name="TextBox 1"/>
          <p:cNvSpPr txBox="1">
            <a:spLocks noChangeArrowheads="1"/>
          </p:cNvSpPr>
          <p:nvPr/>
        </p:nvSpPr>
        <p:spPr bwMode="auto">
          <a:xfrm>
            <a:off x="0" y="5875338"/>
            <a:ext cx="9144000" cy="98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r>
              <a:rPr lang="en-US" sz="2000" b="1">
                <a:solidFill>
                  <a:srgbClr val="00B050"/>
                </a:solidFill>
              </a:rPr>
              <a:t>-220        -240        -180           60         -160          -300       -220         -240         -40         -220</a:t>
            </a:r>
          </a:p>
          <a:p>
            <a:pPr eaLnBrk="1" hangingPunct="1"/>
            <a:r>
              <a:rPr lang="en-US" sz="2000" b="1"/>
              <a:t>-1.1	 -1.2	 -0.9	   0.3	   -0.8	   -1.5	    -1.1	    -1.2	    -0.2	     -1.1</a:t>
            </a:r>
            <a:endParaRPr lang="en-US" sz="1800"/>
          </a:p>
          <a:p>
            <a:pPr eaLnBrk="1" hangingPunct="1"/>
            <a:endParaRPr lang="en-US" sz="1800"/>
          </a:p>
        </p:txBody>
      </p:sp>
      <p:sp>
        <p:nvSpPr>
          <p:cNvPr id="3" name="TextBox 2"/>
          <p:cNvSpPr txBox="1">
            <a:spLocks noChangeArrowheads="1"/>
          </p:cNvSpPr>
          <p:nvPr/>
        </p:nvSpPr>
        <p:spPr bwMode="auto">
          <a:xfrm>
            <a:off x="1828800" y="741363"/>
            <a:ext cx="6996113" cy="1754187"/>
          </a:xfrm>
          <a:prstGeom prst="rect">
            <a:avLst/>
          </a:prstGeom>
          <a:solidFill>
            <a:schemeClr val="bg1"/>
          </a:solidFill>
          <a:ln w="9525">
            <a:solidFill>
              <a:schemeClr val="tx1"/>
            </a:solidFill>
            <a:miter lim="800000"/>
            <a:headEnd/>
            <a:tailEnd/>
          </a:ln>
          <a:effectLst>
            <a:outerShdw blurRad="165100" dist="114300" dir="6960007" sx="103999" sy="103999" algn="tr" rotWithShape="0">
              <a:srgbClr val="000000">
                <a:alpha val="50000"/>
              </a:srgbClr>
            </a:outerShdw>
          </a:effec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3600">
                <a:solidFill>
                  <a:srgbClr val="00B050"/>
                </a:solidFill>
              </a:rPr>
              <a:t>LLR</a:t>
            </a:r>
            <a:r>
              <a:rPr lang="en-US" sz="3600"/>
              <a:t> for v</a:t>
            </a:r>
            <a:r>
              <a:rPr lang="en-US" sz="3600" baseline="-25000"/>
              <a:t>i</a:t>
            </a:r>
            <a:r>
              <a:rPr lang="en-US" sz="3600"/>
              <a:t> = 2*r</a:t>
            </a:r>
            <a:r>
              <a:rPr lang="en-US" sz="3600" baseline="-25000"/>
              <a:t>i</a:t>
            </a:r>
            <a:r>
              <a:rPr lang="en-US" sz="3600"/>
              <a:t> / sigma</a:t>
            </a:r>
            <a:r>
              <a:rPr lang="en-US" sz="3600" baseline="30000"/>
              <a:t>2</a:t>
            </a:r>
          </a:p>
          <a:p>
            <a:pPr eaLnBrk="1" hangingPunct="1"/>
            <a:endParaRPr lang="en-US" sz="3600" baseline="30000"/>
          </a:p>
          <a:p>
            <a:pPr eaLnBrk="1" hangingPunct="1"/>
            <a:r>
              <a:rPr lang="en-US" sz="3600" baseline="30000"/>
              <a:t>(sigma is the noise variance computed from the received SNR. It</a:t>
            </a:r>
            <a:r>
              <a:rPr lang="ja-JP" altLang="en-US" sz="3600" baseline="30000"/>
              <a:t>’</a:t>
            </a:r>
            <a:r>
              <a:rPr lang="en-US" sz="3600" baseline="30000"/>
              <a:t>s determined by channel conditions.)</a:t>
            </a:r>
          </a:p>
        </p:txBody>
      </p:sp>
    </p:spTree>
    <p:extLst>
      <p:ext uri="{BB962C8B-B14F-4D97-AF65-F5344CB8AC3E}">
        <p14:creationId xmlns:p14="http://schemas.microsoft.com/office/powerpoint/2010/main" val="4023800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D421F08F-8E9B-1143-AD56-C2C62C754283}"/>
              </a:ext>
            </a:extLst>
          </p:cNvPr>
          <p:cNvSpPr txBox="1">
            <a:spLocks/>
          </p:cNvSpPr>
          <p:nvPr/>
        </p:nvSpPr>
        <p:spPr>
          <a:xfrm>
            <a:off x="628650" y="-7938"/>
            <a:ext cx="7886700" cy="3284538"/>
          </a:xfrm>
          <a:prstGeom prst="rect">
            <a:avLst/>
          </a:prstGeom>
          <a:solidFill>
            <a:schemeClr val="bg1"/>
          </a:solidFill>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ＭＳ Ｐゴシック" panose="020B0600070205080204"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ＭＳ Ｐゴシック" panose="020B0600070205080204" pitchFamily="34" charset="-128"/>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defRPr/>
            </a:pPr>
            <a:r>
              <a:rPr lang="en-US" altLang="en-US" b="1" dirty="0">
                <a:solidFill>
                  <a:schemeClr val="bg1">
                    <a:lumMod val="85000"/>
                  </a:schemeClr>
                </a:solidFill>
              </a:rPr>
              <a:t>H =</a:t>
            </a:r>
          </a:p>
          <a:p>
            <a:pPr marL="0" indent="0" eaLnBrk="1" hangingPunct="1">
              <a:buFont typeface="Arial" panose="020B0604020202020204" pitchFamily="34" charset="0"/>
              <a:buNone/>
              <a:defRPr/>
            </a:pPr>
            <a:r>
              <a:rPr lang="en-US" altLang="en-US" b="1" dirty="0">
                <a:solidFill>
                  <a:schemeClr val="bg1">
                    <a:lumMod val="85000"/>
                  </a:schemeClr>
                </a:solidFill>
              </a:rPr>
              <a:t>     1     1     1     1     0     0     0     0     0     0</a:t>
            </a:r>
          </a:p>
          <a:p>
            <a:pPr marL="0" indent="0" eaLnBrk="1" hangingPunct="1">
              <a:buFont typeface="Arial" panose="020B0604020202020204" pitchFamily="34" charset="0"/>
              <a:buNone/>
              <a:defRPr/>
            </a:pPr>
            <a:r>
              <a:rPr lang="en-US" altLang="en-US" b="1" dirty="0">
                <a:solidFill>
                  <a:schemeClr val="bg1">
                    <a:lumMod val="85000"/>
                  </a:schemeClr>
                </a:solidFill>
              </a:rPr>
              <a:t>     1     0     0     0     1     1     1     0     0     0</a:t>
            </a:r>
          </a:p>
          <a:p>
            <a:pPr marL="0" indent="0" eaLnBrk="1" hangingPunct="1">
              <a:buFont typeface="Arial" panose="020B0604020202020204" pitchFamily="34" charset="0"/>
              <a:buNone/>
              <a:defRPr/>
            </a:pPr>
            <a:r>
              <a:rPr lang="en-US" altLang="en-US" b="1" dirty="0">
                <a:solidFill>
                  <a:schemeClr val="bg1">
                    <a:lumMod val="85000"/>
                  </a:schemeClr>
                </a:solidFill>
              </a:rPr>
              <a:t>     0     1     0     0     1     0     0     1     1     0</a:t>
            </a:r>
          </a:p>
          <a:p>
            <a:pPr marL="0" indent="0" eaLnBrk="1" hangingPunct="1">
              <a:buFont typeface="Arial" panose="020B0604020202020204" pitchFamily="34" charset="0"/>
              <a:buNone/>
              <a:defRPr/>
            </a:pPr>
            <a:r>
              <a:rPr lang="en-US" altLang="en-US" b="1" dirty="0">
                <a:solidFill>
                  <a:schemeClr val="bg1">
                    <a:lumMod val="85000"/>
                  </a:schemeClr>
                </a:solidFill>
              </a:rPr>
              <a:t>     0     0     1     0     0     1     0     1     0     1</a:t>
            </a:r>
          </a:p>
          <a:p>
            <a:pPr marL="0" indent="0" eaLnBrk="1" hangingPunct="1">
              <a:buFont typeface="Arial" panose="020B0604020202020204" pitchFamily="34" charset="0"/>
              <a:buNone/>
              <a:defRPr/>
            </a:pPr>
            <a:r>
              <a:rPr lang="en-US" altLang="en-US" b="1" dirty="0">
                <a:solidFill>
                  <a:schemeClr val="bg1">
                    <a:lumMod val="85000"/>
                  </a:schemeClr>
                </a:solidFill>
              </a:rPr>
              <a:t>     0     0     0     1     0     0     1     0     1     1</a:t>
            </a:r>
          </a:p>
        </p:txBody>
      </p:sp>
      <p:pic>
        <p:nvPicPr>
          <p:cNvPr id="93186"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2587" y="1922463"/>
            <a:ext cx="7858826"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TextBox 1"/>
          <p:cNvSpPr txBox="1">
            <a:spLocks noChangeArrowheads="1"/>
          </p:cNvSpPr>
          <p:nvPr/>
        </p:nvSpPr>
        <p:spPr bwMode="auto">
          <a:xfrm>
            <a:off x="0" y="5875338"/>
            <a:ext cx="9144000" cy="98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r>
              <a:rPr lang="en-US" sz="2000" b="1">
                <a:solidFill>
                  <a:srgbClr val="00B050"/>
                </a:solidFill>
              </a:rPr>
              <a:t>-220        -240        -180           60         -160          -300       -220         -240         -40         -220</a:t>
            </a:r>
          </a:p>
          <a:p>
            <a:pPr eaLnBrk="1" hangingPunct="1"/>
            <a:r>
              <a:rPr lang="en-US" sz="2000" b="1"/>
              <a:t>-1.1	 -1.2	 -0.9	   0.3	   -0.8	   -1.5	    -1.1	    -1.2	    -0.2	     -1.1</a:t>
            </a:r>
            <a:endParaRPr lang="en-US" sz="1800"/>
          </a:p>
          <a:p>
            <a:pPr eaLnBrk="1" hangingPunct="1"/>
            <a:endParaRPr lang="en-US" sz="1800"/>
          </a:p>
        </p:txBody>
      </p:sp>
    </p:spTree>
    <p:extLst>
      <p:ext uri="{BB962C8B-B14F-4D97-AF65-F5344CB8AC3E}">
        <p14:creationId xmlns:p14="http://schemas.microsoft.com/office/powerpoint/2010/main" val="953203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800"/>
            <a:ext cx="9151938"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extBox 1"/>
          <p:cNvSpPr txBox="1">
            <a:spLocks noChangeArrowheads="1"/>
          </p:cNvSpPr>
          <p:nvPr/>
        </p:nvSpPr>
        <p:spPr bwMode="auto">
          <a:xfrm>
            <a:off x="0" y="5875338"/>
            <a:ext cx="9144000" cy="1292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000" b="1">
                <a:solidFill>
                  <a:srgbClr val="D883FF"/>
                </a:solidFill>
              </a:rPr>
              <a:t>0.88         0.96         0.72         0.26       0.64           1.0         0.88         0.96        0.56        0.88</a:t>
            </a:r>
          </a:p>
          <a:p>
            <a:pPr eaLnBrk="1" hangingPunct="1"/>
            <a:r>
              <a:rPr lang="en-US" sz="2000" b="1">
                <a:solidFill>
                  <a:srgbClr val="00B050"/>
                </a:solidFill>
              </a:rPr>
              <a:t>-220        -240        -180           60         -160          -300       -220         -240         -40         -220</a:t>
            </a:r>
          </a:p>
          <a:p>
            <a:pPr eaLnBrk="1" hangingPunct="1"/>
            <a:r>
              <a:rPr lang="en-US" sz="2000" b="1"/>
              <a:t>-1.1	 -1.2	 -0.9	   0.3	   -0.8	   -1.5	    -1.1	    -1.2	    -0.2	     -1.1</a:t>
            </a:r>
            <a:endParaRPr lang="en-US"/>
          </a:p>
          <a:p>
            <a:pPr eaLnBrk="1" hangingPunct="1"/>
            <a:endParaRPr lang="en-US"/>
          </a:p>
        </p:txBody>
      </p:sp>
      <p:sp>
        <p:nvSpPr>
          <p:cNvPr id="78851" name="TextBox 2"/>
          <p:cNvSpPr txBox="1">
            <a:spLocks noChangeArrowheads="1"/>
          </p:cNvSpPr>
          <p:nvPr/>
        </p:nvSpPr>
        <p:spPr bwMode="auto">
          <a:xfrm>
            <a:off x="0" y="0"/>
            <a:ext cx="9144000" cy="132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a:p>
        </p:txBody>
      </p:sp>
      <p:sp>
        <p:nvSpPr>
          <p:cNvPr id="78852" name="Rectangle 5"/>
          <p:cNvSpPr>
            <a:spLocks noChangeArrowheads="1"/>
          </p:cNvSpPr>
          <p:nvPr/>
        </p:nvSpPr>
        <p:spPr bwMode="auto">
          <a:xfrm>
            <a:off x="247650" y="1574800"/>
            <a:ext cx="13335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2800" b="1">
                <a:solidFill>
                  <a:srgbClr val="D883FF"/>
                </a:solidFill>
              </a:rPr>
              <a:t>It</a:t>
            </a:r>
            <a:r>
              <a:rPr lang="ja-JP" altLang="en-US" sz="2800" b="1">
                <a:solidFill>
                  <a:srgbClr val="D883FF"/>
                </a:solidFill>
              </a:rPr>
              <a:t>’</a:t>
            </a:r>
            <a:r>
              <a:rPr lang="en-US" sz="2800" b="1">
                <a:solidFill>
                  <a:srgbClr val="D883FF"/>
                </a:solidFill>
              </a:rPr>
              <a:t>s a 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9463"/>
            <a:ext cx="9151938"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extBox 5"/>
          <p:cNvSpPr txBox="1">
            <a:spLocks noChangeArrowheads="1"/>
          </p:cNvSpPr>
          <p:nvPr/>
        </p:nvSpPr>
        <p:spPr bwMode="auto">
          <a:xfrm>
            <a:off x="0" y="5380038"/>
            <a:ext cx="9144000"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b="1">
                <a:solidFill>
                  <a:schemeClr val="accent1"/>
                </a:solidFill>
              </a:rPr>
              <a:t>0.12           0.04          0.28           0.59         0.36             0.0           0.12          0.04          0.44         0.12</a:t>
            </a:r>
          </a:p>
          <a:p>
            <a:pPr eaLnBrk="1" hangingPunct="1"/>
            <a:r>
              <a:rPr lang="en-US" b="1">
                <a:solidFill>
                  <a:srgbClr val="D883FF"/>
                </a:solidFill>
              </a:rPr>
              <a:t>0.88           0.96          0.72           0.41         0.64             1.0           0.88          0.96          0.52         0.88</a:t>
            </a:r>
          </a:p>
          <a:p>
            <a:pPr eaLnBrk="1" hangingPunct="1"/>
            <a:endParaRPr lang="en-US" b="1"/>
          </a:p>
        </p:txBody>
      </p:sp>
      <p:sp>
        <p:nvSpPr>
          <p:cNvPr id="79875" name="TextBox 1"/>
          <p:cNvSpPr txBox="1">
            <a:spLocks noChangeArrowheads="1"/>
          </p:cNvSpPr>
          <p:nvPr/>
        </p:nvSpPr>
        <p:spPr bwMode="auto">
          <a:xfrm>
            <a:off x="0" y="6157913"/>
            <a:ext cx="91440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000" b="1">
                <a:solidFill>
                  <a:srgbClr val="00B050"/>
                </a:solidFill>
              </a:rPr>
              <a:t>-220        -240        -180           60         -160          -300       -220         -240         -40         -220</a:t>
            </a:r>
          </a:p>
          <a:p>
            <a:pPr eaLnBrk="1" hangingPunct="1"/>
            <a:r>
              <a:rPr lang="en-US" sz="2000" b="1"/>
              <a:t>-1.1	 -1.2	 -0.9	   0.3	   -0.8	   -1.5	    -1.1	    -1.2	    -0.2	     -1.1</a:t>
            </a:r>
            <a:endParaRPr lang="en-US"/>
          </a:p>
        </p:txBody>
      </p:sp>
      <p:sp>
        <p:nvSpPr>
          <p:cNvPr id="79876" name="TextBox 4"/>
          <p:cNvSpPr txBox="1">
            <a:spLocks noChangeArrowheads="1"/>
          </p:cNvSpPr>
          <p:nvPr/>
        </p:nvSpPr>
        <p:spPr bwMode="auto">
          <a:xfrm>
            <a:off x="0" y="0"/>
            <a:ext cx="9144000" cy="779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a:p>
        </p:txBody>
      </p:sp>
      <p:sp>
        <p:nvSpPr>
          <p:cNvPr id="79877" name="TextBox 6"/>
          <p:cNvSpPr txBox="1">
            <a:spLocks noChangeArrowheads="1"/>
          </p:cNvSpPr>
          <p:nvPr/>
        </p:nvSpPr>
        <p:spPr bwMode="auto">
          <a:xfrm>
            <a:off x="155575" y="946150"/>
            <a:ext cx="12541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800" b="1">
                <a:solidFill>
                  <a:srgbClr val="00B0F0"/>
                </a:solidFill>
              </a:rPr>
              <a:t>It</a:t>
            </a:r>
            <a:r>
              <a:rPr lang="ja-JP" altLang="en-US" sz="2800" b="1">
                <a:solidFill>
                  <a:srgbClr val="00B0F0"/>
                </a:solidFill>
              </a:rPr>
              <a:t>’</a:t>
            </a:r>
            <a:r>
              <a:rPr lang="en-US" sz="2800" b="1">
                <a:solidFill>
                  <a:srgbClr val="00B0F0"/>
                </a:solidFill>
              </a:rPr>
              <a:t>s a 1</a:t>
            </a:r>
          </a:p>
          <a:p>
            <a:pPr eaLnBrk="1" hangingPunct="1"/>
            <a:r>
              <a:rPr lang="en-US" sz="2800" b="1">
                <a:solidFill>
                  <a:srgbClr val="D883FF"/>
                </a:solidFill>
              </a:rPr>
              <a:t>It</a:t>
            </a:r>
            <a:r>
              <a:rPr lang="ja-JP" altLang="en-US" sz="2800" b="1">
                <a:solidFill>
                  <a:srgbClr val="D883FF"/>
                </a:solidFill>
              </a:rPr>
              <a:t>’</a:t>
            </a:r>
            <a:r>
              <a:rPr lang="en-US" sz="2800" b="1">
                <a:solidFill>
                  <a:srgbClr val="D883FF"/>
                </a:solidFill>
              </a:rPr>
              <a:t>s a 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9463"/>
            <a:ext cx="9151938"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extBox 5"/>
          <p:cNvSpPr txBox="1">
            <a:spLocks noChangeArrowheads="1"/>
          </p:cNvSpPr>
          <p:nvPr/>
        </p:nvSpPr>
        <p:spPr bwMode="auto">
          <a:xfrm>
            <a:off x="0" y="5380038"/>
            <a:ext cx="9144000"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b="1">
                <a:solidFill>
                  <a:schemeClr val="accent1"/>
                </a:solidFill>
              </a:rPr>
              <a:t>0.12           0.04          0.28           </a:t>
            </a:r>
            <a:r>
              <a:rPr lang="en-US" b="1" u="sng">
                <a:solidFill>
                  <a:schemeClr val="accent1"/>
                </a:solidFill>
              </a:rPr>
              <a:t>0.59</a:t>
            </a:r>
            <a:r>
              <a:rPr lang="en-US" b="1">
                <a:solidFill>
                  <a:schemeClr val="accent1"/>
                </a:solidFill>
              </a:rPr>
              <a:t>         0.36             0.0           0.12          0.04          0.44         0.12</a:t>
            </a:r>
          </a:p>
          <a:p>
            <a:pPr eaLnBrk="1" hangingPunct="1"/>
            <a:r>
              <a:rPr lang="en-US" b="1" u="sng">
                <a:solidFill>
                  <a:srgbClr val="7030A0"/>
                </a:solidFill>
              </a:rPr>
              <a:t>0.88</a:t>
            </a:r>
            <a:r>
              <a:rPr lang="en-US" b="1">
                <a:solidFill>
                  <a:srgbClr val="D883FF"/>
                </a:solidFill>
              </a:rPr>
              <a:t>           </a:t>
            </a:r>
            <a:r>
              <a:rPr lang="en-US" b="1" u="sng">
                <a:solidFill>
                  <a:srgbClr val="7030A0"/>
                </a:solidFill>
              </a:rPr>
              <a:t>0.96</a:t>
            </a:r>
            <a:r>
              <a:rPr lang="en-US" b="1">
                <a:solidFill>
                  <a:srgbClr val="D883FF"/>
                </a:solidFill>
              </a:rPr>
              <a:t>          </a:t>
            </a:r>
            <a:r>
              <a:rPr lang="en-US" b="1" u="sng">
                <a:solidFill>
                  <a:srgbClr val="D883FF"/>
                </a:solidFill>
              </a:rPr>
              <a:t>0.72</a:t>
            </a:r>
            <a:r>
              <a:rPr lang="en-US" b="1">
                <a:solidFill>
                  <a:srgbClr val="D883FF"/>
                </a:solidFill>
              </a:rPr>
              <a:t>           </a:t>
            </a:r>
            <a:r>
              <a:rPr lang="en-US" b="1">
                <a:solidFill>
                  <a:srgbClr val="FEADFB"/>
                </a:solidFill>
              </a:rPr>
              <a:t>0.41</a:t>
            </a:r>
            <a:r>
              <a:rPr lang="en-US" b="1">
                <a:solidFill>
                  <a:srgbClr val="D883FF"/>
                </a:solidFill>
              </a:rPr>
              <a:t>         </a:t>
            </a:r>
            <a:r>
              <a:rPr lang="en-US" b="1" u="sng">
                <a:solidFill>
                  <a:srgbClr val="D883FF"/>
                </a:solidFill>
              </a:rPr>
              <a:t>0.64</a:t>
            </a:r>
            <a:r>
              <a:rPr lang="en-US" b="1">
                <a:solidFill>
                  <a:srgbClr val="D883FF"/>
                </a:solidFill>
              </a:rPr>
              <a:t>             </a:t>
            </a:r>
            <a:r>
              <a:rPr lang="en-US" b="1" u="sng">
                <a:solidFill>
                  <a:srgbClr val="7030A0"/>
                </a:solidFill>
              </a:rPr>
              <a:t>1.0</a:t>
            </a:r>
            <a:r>
              <a:rPr lang="en-US" b="1">
                <a:solidFill>
                  <a:srgbClr val="D883FF"/>
                </a:solidFill>
              </a:rPr>
              <a:t>           </a:t>
            </a:r>
            <a:r>
              <a:rPr lang="en-US" b="1" u="sng">
                <a:solidFill>
                  <a:srgbClr val="7030A0"/>
                </a:solidFill>
              </a:rPr>
              <a:t>0.88</a:t>
            </a:r>
            <a:r>
              <a:rPr lang="en-US" b="1">
                <a:solidFill>
                  <a:srgbClr val="D883FF"/>
                </a:solidFill>
              </a:rPr>
              <a:t>          </a:t>
            </a:r>
            <a:r>
              <a:rPr lang="en-US" b="1" u="sng">
                <a:solidFill>
                  <a:srgbClr val="7030A0"/>
                </a:solidFill>
              </a:rPr>
              <a:t>0.96</a:t>
            </a:r>
            <a:r>
              <a:rPr lang="en-US" b="1">
                <a:solidFill>
                  <a:srgbClr val="D883FF"/>
                </a:solidFill>
              </a:rPr>
              <a:t>          </a:t>
            </a:r>
            <a:r>
              <a:rPr lang="en-US" b="1" u="sng">
                <a:solidFill>
                  <a:srgbClr val="D883FF"/>
                </a:solidFill>
              </a:rPr>
              <a:t>0.52</a:t>
            </a:r>
            <a:r>
              <a:rPr lang="en-US" b="1">
                <a:solidFill>
                  <a:srgbClr val="D883FF"/>
                </a:solidFill>
              </a:rPr>
              <a:t>         </a:t>
            </a:r>
            <a:r>
              <a:rPr lang="en-US" b="1" u="sng">
                <a:solidFill>
                  <a:srgbClr val="7030A0"/>
                </a:solidFill>
              </a:rPr>
              <a:t>0.88</a:t>
            </a:r>
          </a:p>
          <a:p>
            <a:pPr eaLnBrk="1" hangingPunct="1"/>
            <a:endParaRPr lang="en-US" b="1"/>
          </a:p>
        </p:txBody>
      </p:sp>
      <p:sp>
        <p:nvSpPr>
          <p:cNvPr id="80899" name="TextBox 1"/>
          <p:cNvSpPr txBox="1">
            <a:spLocks noChangeArrowheads="1"/>
          </p:cNvSpPr>
          <p:nvPr/>
        </p:nvSpPr>
        <p:spPr bwMode="auto">
          <a:xfrm>
            <a:off x="0" y="6157913"/>
            <a:ext cx="91440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000" b="1">
                <a:solidFill>
                  <a:srgbClr val="00B050"/>
                </a:solidFill>
              </a:rPr>
              <a:t>-220        -240        -180           60         -160          -300       -220         -240         -40         -220</a:t>
            </a:r>
          </a:p>
          <a:p>
            <a:pPr eaLnBrk="1" hangingPunct="1"/>
            <a:r>
              <a:rPr lang="en-US" sz="2000" b="1"/>
              <a:t>-1.1	 -1.2	 -0.9	   0.3	   -0.8	   -1.5	    -1.1	    -1.2	    -0.2	     -1.1</a:t>
            </a:r>
            <a:endParaRPr lang="en-US"/>
          </a:p>
        </p:txBody>
      </p:sp>
      <p:sp>
        <p:nvSpPr>
          <p:cNvPr id="80900" name="TextBox 4"/>
          <p:cNvSpPr txBox="1">
            <a:spLocks noChangeArrowheads="1"/>
          </p:cNvSpPr>
          <p:nvPr/>
        </p:nvSpPr>
        <p:spPr bwMode="auto">
          <a:xfrm>
            <a:off x="0" y="0"/>
            <a:ext cx="9144000" cy="779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a:p>
        </p:txBody>
      </p:sp>
      <p:sp>
        <p:nvSpPr>
          <p:cNvPr id="80901" name="TextBox 6"/>
          <p:cNvSpPr txBox="1">
            <a:spLocks noChangeArrowheads="1"/>
          </p:cNvSpPr>
          <p:nvPr/>
        </p:nvSpPr>
        <p:spPr bwMode="auto">
          <a:xfrm>
            <a:off x="217488" y="1081088"/>
            <a:ext cx="13017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800" b="1">
                <a:solidFill>
                  <a:srgbClr val="00B0F0"/>
                </a:solidFill>
              </a:rPr>
              <a:t>It</a:t>
            </a:r>
            <a:r>
              <a:rPr lang="ja-JP" altLang="en-US" sz="2800" b="1">
                <a:solidFill>
                  <a:srgbClr val="00B0F0"/>
                </a:solidFill>
              </a:rPr>
              <a:t>’</a:t>
            </a:r>
            <a:r>
              <a:rPr lang="en-US" sz="2800" b="1">
                <a:solidFill>
                  <a:srgbClr val="00B0F0"/>
                </a:solidFill>
              </a:rPr>
              <a:t>s a 1</a:t>
            </a:r>
          </a:p>
          <a:p>
            <a:pPr eaLnBrk="1" hangingPunct="1"/>
            <a:r>
              <a:rPr lang="en-US" sz="2800" b="1">
                <a:solidFill>
                  <a:srgbClr val="D883FF"/>
                </a:solidFill>
              </a:rPr>
              <a:t>It</a:t>
            </a:r>
            <a:r>
              <a:rPr lang="ja-JP" altLang="en-US" sz="2800" b="1">
                <a:solidFill>
                  <a:srgbClr val="D883FF"/>
                </a:solidFill>
              </a:rPr>
              <a:t>’</a:t>
            </a:r>
            <a:r>
              <a:rPr lang="en-US" sz="2800" b="1">
                <a:solidFill>
                  <a:srgbClr val="D883FF"/>
                </a:solidFill>
              </a:rPr>
              <a:t>s a 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9463"/>
            <a:ext cx="9151938"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TextBox 5"/>
          <p:cNvSpPr txBox="1">
            <a:spLocks noChangeArrowheads="1"/>
          </p:cNvSpPr>
          <p:nvPr/>
        </p:nvSpPr>
        <p:spPr bwMode="auto">
          <a:xfrm>
            <a:off x="0" y="5380038"/>
            <a:ext cx="9144000"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b="1">
                <a:solidFill>
                  <a:schemeClr val="accent1"/>
                </a:solidFill>
              </a:rPr>
              <a:t>0.12           0.04          0.28           </a:t>
            </a:r>
            <a:r>
              <a:rPr lang="en-US" b="1" u="sng">
                <a:solidFill>
                  <a:schemeClr val="accent1"/>
                </a:solidFill>
              </a:rPr>
              <a:t>0.59</a:t>
            </a:r>
            <a:r>
              <a:rPr lang="en-US" b="1">
                <a:solidFill>
                  <a:schemeClr val="accent1"/>
                </a:solidFill>
              </a:rPr>
              <a:t>         0.36             0.0           0.12          0.04          0.44         0.12</a:t>
            </a:r>
          </a:p>
          <a:p>
            <a:pPr eaLnBrk="1" hangingPunct="1"/>
            <a:r>
              <a:rPr lang="en-US" b="1" u="sng">
                <a:solidFill>
                  <a:srgbClr val="7030A0"/>
                </a:solidFill>
              </a:rPr>
              <a:t>0.88</a:t>
            </a:r>
            <a:r>
              <a:rPr lang="en-US" b="1">
                <a:solidFill>
                  <a:srgbClr val="D883FF"/>
                </a:solidFill>
              </a:rPr>
              <a:t>           </a:t>
            </a:r>
            <a:r>
              <a:rPr lang="en-US" b="1" u="sng">
                <a:solidFill>
                  <a:srgbClr val="7030A0"/>
                </a:solidFill>
              </a:rPr>
              <a:t>0.96</a:t>
            </a:r>
            <a:r>
              <a:rPr lang="en-US" b="1">
                <a:solidFill>
                  <a:srgbClr val="D883FF"/>
                </a:solidFill>
              </a:rPr>
              <a:t>          </a:t>
            </a:r>
            <a:r>
              <a:rPr lang="en-US" b="1" u="sng">
                <a:solidFill>
                  <a:srgbClr val="D883FF"/>
                </a:solidFill>
              </a:rPr>
              <a:t>0.72</a:t>
            </a:r>
            <a:r>
              <a:rPr lang="en-US" b="1">
                <a:solidFill>
                  <a:srgbClr val="D883FF"/>
                </a:solidFill>
              </a:rPr>
              <a:t>           </a:t>
            </a:r>
            <a:r>
              <a:rPr lang="en-US" b="1">
                <a:solidFill>
                  <a:srgbClr val="FEADFB"/>
                </a:solidFill>
              </a:rPr>
              <a:t>0.41</a:t>
            </a:r>
            <a:r>
              <a:rPr lang="en-US" b="1">
                <a:solidFill>
                  <a:srgbClr val="D883FF"/>
                </a:solidFill>
              </a:rPr>
              <a:t>         </a:t>
            </a:r>
            <a:r>
              <a:rPr lang="en-US" b="1" u="sng">
                <a:solidFill>
                  <a:srgbClr val="D883FF"/>
                </a:solidFill>
              </a:rPr>
              <a:t>0.64</a:t>
            </a:r>
            <a:r>
              <a:rPr lang="en-US" b="1">
                <a:solidFill>
                  <a:srgbClr val="D883FF"/>
                </a:solidFill>
              </a:rPr>
              <a:t>             </a:t>
            </a:r>
            <a:r>
              <a:rPr lang="en-US" b="1" u="sng">
                <a:solidFill>
                  <a:srgbClr val="7030A0"/>
                </a:solidFill>
              </a:rPr>
              <a:t>1.0</a:t>
            </a:r>
            <a:r>
              <a:rPr lang="en-US" b="1">
                <a:solidFill>
                  <a:srgbClr val="D883FF"/>
                </a:solidFill>
              </a:rPr>
              <a:t>           </a:t>
            </a:r>
            <a:r>
              <a:rPr lang="en-US" b="1" u="sng">
                <a:solidFill>
                  <a:srgbClr val="7030A0"/>
                </a:solidFill>
              </a:rPr>
              <a:t>0.88</a:t>
            </a:r>
            <a:r>
              <a:rPr lang="en-US" b="1">
                <a:solidFill>
                  <a:srgbClr val="D883FF"/>
                </a:solidFill>
              </a:rPr>
              <a:t>          </a:t>
            </a:r>
            <a:r>
              <a:rPr lang="en-US" b="1" u="sng">
                <a:solidFill>
                  <a:srgbClr val="7030A0"/>
                </a:solidFill>
              </a:rPr>
              <a:t>0.96</a:t>
            </a:r>
            <a:r>
              <a:rPr lang="en-US" b="1">
                <a:solidFill>
                  <a:srgbClr val="D883FF"/>
                </a:solidFill>
              </a:rPr>
              <a:t>          </a:t>
            </a:r>
            <a:r>
              <a:rPr lang="en-US" b="1" u="sng">
                <a:solidFill>
                  <a:srgbClr val="D883FF"/>
                </a:solidFill>
              </a:rPr>
              <a:t>0.52</a:t>
            </a:r>
            <a:r>
              <a:rPr lang="en-US" b="1">
                <a:solidFill>
                  <a:srgbClr val="D883FF"/>
                </a:solidFill>
              </a:rPr>
              <a:t>         </a:t>
            </a:r>
            <a:r>
              <a:rPr lang="en-US" b="1" u="sng">
                <a:solidFill>
                  <a:srgbClr val="7030A0"/>
                </a:solidFill>
              </a:rPr>
              <a:t>0.88</a:t>
            </a:r>
          </a:p>
          <a:p>
            <a:pPr eaLnBrk="1" hangingPunct="1"/>
            <a:endParaRPr lang="en-US" b="1"/>
          </a:p>
        </p:txBody>
      </p:sp>
      <p:sp>
        <p:nvSpPr>
          <p:cNvPr id="81923" name="TextBox 4"/>
          <p:cNvSpPr txBox="1">
            <a:spLocks noChangeArrowheads="1"/>
          </p:cNvSpPr>
          <p:nvPr/>
        </p:nvSpPr>
        <p:spPr bwMode="auto">
          <a:xfrm>
            <a:off x="0" y="0"/>
            <a:ext cx="9144000" cy="779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a:p>
        </p:txBody>
      </p:sp>
      <p:sp>
        <p:nvSpPr>
          <p:cNvPr id="81924" name="TextBox 6"/>
          <p:cNvSpPr txBox="1">
            <a:spLocks noChangeArrowheads="1"/>
          </p:cNvSpPr>
          <p:nvPr/>
        </p:nvSpPr>
        <p:spPr bwMode="auto">
          <a:xfrm>
            <a:off x="217488" y="1081088"/>
            <a:ext cx="13017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800" b="1">
                <a:solidFill>
                  <a:srgbClr val="00B0F0"/>
                </a:solidFill>
              </a:rPr>
              <a:t>It</a:t>
            </a:r>
            <a:r>
              <a:rPr lang="ja-JP" altLang="en-US" sz="2800" b="1">
                <a:solidFill>
                  <a:srgbClr val="00B0F0"/>
                </a:solidFill>
              </a:rPr>
              <a:t>’</a:t>
            </a:r>
            <a:r>
              <a:rPr lang="en-US" sz="2800" b="1">
                <a:solidFill>
                  <a:srgbClr val="00B0F0"/>
                </a:solidFill>
              </a:rPr>
              <a:t>s a 1</a:t>
            </a:r>
          </a:p>
          <a:p>
            <a:pPr eaLnBrk="1" hangingPunct="1"/>
            <a:r>
              <a:rPr lang="en-US" sz="2800" b="1">
                <a:solidFill>
                  <a:srgbClr val="D883FF"/>
                </a:solidFill>
              </a:rPr>
              <a:t>It</a:t>
            </a:r>
            <a:r>
              <a:rPr lang="ja-JP" altLang="en-US" sz="2800" b="1">
                <a:solidFill>
                  <a:srgbClr val="D883FF"/>
                </a:solidFill>
              </a:rPr>
              <a:t>’</a:t>
            </a:r>
            <a:r>
              <a:rPr lang="en-US" sz="2800" b="1">
                <a:solidFill>
                  <a:srgbClr val="D883FF"/>
                </a:solidFill>
              </a:rPr>
              <a:t>s a 0</a:t>
            </a:r>
          </a:p>
        </p:txBody>
      </p:sp>
      <p:sp>
        <p:nvSpPr>
          <p:cNvPr id="81925" name="TextBox 2"/>
          <p:cNvSpPr txBox="1">
            <a:spLocks noChangeArrowheads="1"/>
          </p:cNvSpPr>
          <p:nvPr/>
        </p:nvSpPr>
        <p:spPr bwMode="auto">
          <a:xfrm>
            <a:off x="0" y="6110288"/>
            <a:ext cx="9144000"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400"/>
              <a:t>For each bit node we now have a </a:t>
            </a:r>
            <a:r>
              <a:rPr lang="en-US" sz="2400" u="sng"/>
              <a:t>probability it</a:t>
            </a:r>
            <a:r>
              <a:rPr lang="ja-JP" altLang="en-US" sz="2400" u="sng"/>
              <a:t>’</a:t>
            </a:r>
            <a:r>
              <a:rPr lang="en-US" sz="2400" u="sng"/>
              <a:t>s a -1</a:t>
            </a:r>
            <a:r>
              <a:rPr lang="en-US" sz="2400"/>
              <a:t> and the </a:t>
            </a:r>
            <a:r>
              <a:rPr lang="en-US" sz="2400" u="sng"/>
              <a:t>probability that it is a 1</a:t>
            </a:r>
            <a:r>
              <a:rPr lang="en-US" sz="2400"/>
              <a:t>. The two probabilities add to a total of 1. </a:t>
            </a:r>
            <a:r>
              <a:rPr lang="en-US" sz="2400" i="1"/>
              <a:t>-1 is data 0, 1 is 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extBox 4"/>
          <p:cNvSpPr txBox="1">
            <a:spLocks noChangeArrowheads="1"/>
          </p:cNvSpPr>
          <p:nvPr/>
        </p:nvSpPr>
        <p:spPr bwMode="auto">
          <a:xfrm>
            <a:off x="0" y="0"/>
            <a:ext cx="9144000" cy="954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800"/>
              <a:t>We send these probabilities to the check sum nodes!</a:t>
            </a:r>
          </a:p>
          <a:p>
            <a:pPr eaLnBrk="1" hangingPunct="1"/>
            <a:endParaRPr lang="en-US" sz="2800"/>
          </a:p>
        </p:txBody>
      </p:sp>
      <p:pic>
        <p:nvPicPr>
          <p:cNvPr id="829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9463"/>
            <a:ext cx="9151938"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380038"/>
            <a:ext cx="9144000" cy="1477962"/>
          </a:xfrm>
          <a:prstGeom prst="rect">
            <a:avLst/>
          </a:prstGeom>
          <a:solidFill>
            <a:schemeClr val="bg1"/>
          </a:solidFill>
        </p:spPr>
        <p:txBody>
          <a:bodyPr>
            <a:spAutoFit/>
          </a:bodyPr>
          <a:lstStyle/>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p>
          <a:p>
            <a:pPr eaLnBrk="1" hangingPunct="1">
              <a:defRPr/>
            </a:pPr>
            <a:endParaRPr lang="en-US" b="1" dirty="0">
              <a:latin typeface="Calibri" panose="020F0502020204030204" pitchFamily="34" charset="0"/>
              <a:ea typeface="ＭＳ Ｐゴシック" panose="020B0600070205080204" pitchFamily="34" charset="-128"/>
              <a:cs typeface="+mn-cs"/>
            </a:endParaRPr>
          </a:p>
          <a:p>
            <a:pPr eaLnBrk="1" hangingPunct="1">
              <a:defRPr/>
            </a:pPr>
            <a:endParaRPr lang="en-US" b="1" dirty="0">
              <a:latin typeface="Calibri" panose="020F0502020204030204" pitchFamily="34" charset="0"/>
              <a:ea typeface="ＭＳ Ｐゴシック" panose="020B0600070205080204" pitchFamily="34" charset="-128"/>
              <a:cs typeface="+mn-cs"/>
            </a:endParaRPr>
          </a:p>
          <a:p>
            <a:pPr eaLnBrk="1" hangingPunct="1">
              <a:defRPr/>
            </a:pPr>
            <a:endParaRPr lang="en-US" b="1" dirty="0">
              <a:latin typeface="Calibri" panose="020F0502020204030204" pitchFamily="34" charset="0"/>
              <a:ea typeface="ＭＳ Ｐゴシック" panose="020B0600070205080204" pitchFamily="34" charset="-128"/>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extBox 4"/>
          <p:cNvSpPr txBox="1">
            <a:spLocks noChangeArrowheads="1"/>
          </p:cNvSpPr>
          <p:nvPr/>
        </p:nvSpPr>
        <p:spPr bwMode="auto">
          <a:xfrm>
            <a:off x="0" y="0"/>
            <a:ext cx="9144000" cy="954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800"/>
              <a:t>We send these probabilities to the check sum nodes!</a:t>
            </a:r>
          </a:p>
          <a:p>
            <a:pPr eaLnBrk="1" hangingPunct="1"/>
            <a:endParaRPr lang="en-US" sz="2800"/>
          </a:p>
        </p:txBody>
      </p:sp>
      <p:pic>
        <p:nvPicPr>
          <p:cNvPr id="83970"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700" y="779463"/>
            <a:ext cx="9146537"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380038"/>
            <a:ext cx="9144000" cy="1477962"/>
          </a:xfrm>
          <a:prstGeom prst="rect">
            <a:avLst/>
          </a:prstGeom>
          <a:solidFill>
            <a:schemeClr val="bg1"/>
          </a:solidFill>
        </p:spPr>
        <p:txBody>
          <a:bodyPr>
            <a:spAutoFit/>
          </a:bodyPr>
          <a:lstStyle/>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p>
          <a:p>
            <a:pPr eaLnBrk="1" hangingPunct="1">
              <a:defRPr/>
            </a:pPr>
            <a:endParaRPr lang="en-US" b="1" dirty="0">
              <a:latin typeface="Calibri" panose="020F0502020204030204" pitchFamily="34" charset="0"/>
              <a:ea typeface="ＭＳ Ｐゴシック" panose="020B0600070205080204" pitchFamily="34" charset="-128"/>
              <a:cs typeface="+mn-cs"/>
            </a:endParaRPr>
          </a:p>
          <a:p>
            <a:pPr eaLnBrk="1" hangingPunct="1">
              <a:defRPr/>
            </a:pPr>
            <a:endParaRPr lang="en-US" b="1" dirty="0">
              <a:latin typeface="Calibri" panose="020F0502020204030204" pitchFamily="34" charset="0"/>
              <a:ea typeface="ＭＳ Ｐゴシック" panose="020B0600070205080204" pitchFamily="34" charset="-128"/>
              <a:cs typeface="+mn-cs"/>
            </a:endParaRPr>
          </a:p>
          <a:p>
            <a:pPr eaLnBrk="1" hangingPunct="1">
              <a:defRPr/>
            </a:pPr>
            <a:endParaRPr lang="en-US" b="1" dirty="0">
              <a:latin typeface="Calibri" panose="020F0502020204030204" pitchFamily="34" charset="0"/>
              <a:ea typeface="ＭＳ Ｐゴシック" panose="020B0600070205080204" pitchFamily="34" charset="-128"/>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Box 4"/>
          <p:cNvSpPr txBox="1">
            <a:spLocks noChangeArrowheads="1"/>
          </p:cNvSpPr>
          <p:nvPr/>
        </p:nvSpPr>
        <p:spPr bwMode="auto">
          <a:xfrm>
            <a:off x="0" y="0"/>
            <a:ext cx="9144000" cy="954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800"/>
              <a:t>We send these probabilities to the check sum nodes!</a:t>
            </a:r>
          </a:p>
          <a:p>
            <a:pPr eaLnBrk="1" hangingPunct="1"/>
            <a:endParaRPr lang="en-US" sz="2800"/>
          </a:p>
        </p:txBody>
      </p:sp>
      <p:pic>
        <p:nvPicPr>
          <p:cNvPr id="849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9463"/>
            <a:ext cx="9151938"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380038"/>
            <a:ext cx="9144000" cy="1477962"/>
          </a:xfrm>
          <a:prstGeom prst="rect">
            <a:avLst/>
          </a:prstGeom>
          <a:solidFill>
            <a:schemeClr val="bg1"/>
          </a:solidFill>
        </p:spPr>
        <p:txBody>
          <a:bodyPr>
            <a:spAutoFit/>
          </a:bodyPr>
          <a:lstStyle/>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p>
          <a:p>
            <a:pPr eaLnBrk="1" hangingPunct="1">
              <a:defRPr/>
            </a:pPr>
            <a:endParaRPr lang="en-US" b="1" dirty="0">
              <a:latin typeface="Calibri" panose="020F0502020204030204" pitchFamily="34" charset="0"/>
              <a:ea typeface="ＭＳ Ｐゴシック" panose="020B0600070205080204" pitchFamily="34" charset="-128"/>
              <a:cs typeface="+mn-cs"/>
            </a:endParaRPr>
          </a:p>
          <a:p>
            <a:pPr eaLnBrk="1" hangingPunct="1">
              <a:defRPr/>
            </a:pPr>
            <a:endParaRPr lang="en-US" b="1" dirty="0">
              <a:latin typeface="Calibri" panose="020F0502020204030204" pitchFamily="34" charset="0"/>
              <a:ea typeface="ＭＳ Ｐゴシック" panose="020B0600070205080204" pitchFamily="34" charset="-128"/>
              <a:cs typeface="+mn-cs"/>
            </a:endParaRPr>
          </a:p>
          <a:p>
            <a:pPr eaLnBrk="1" hangingPunct="1">
              <a:defRPr/>
            </a:pPr>
            <a:endParaRPr lang="en-US" b="1" dirty="0">
              <a:latin typeface="Calibri" panose="020F0502020204030204" pitchFamily="34" charset="0"/>
              <a:ea typeface="ＭＳ Ｐゴシック" panose="020B0600070205080204" pitchFamily="34" charset="-128"/>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F85E42D-3F7C-9D4A-8147-F53EEA728D9E}"/>
              </a:ext>
            </a:extLst>
          </p:cNvPr>
          <p:cNvSpPr txBox="1"/>
          <p:nvPr/>
        </p:nvSpPr>
        <p:spPr>
          <a:xfrm>
            <a:off x="276115" y="4107766"/>
            <a:ext cx="8633187" cy="2677656"/>
          </a:xfrm>
          <a:prstGeom prst="rect">
            <a:avLst/>
          </a:prstGeom>
          <a:noFill/>
        </p:spPr>
        <p:txBody>
          <a:bodyPr wrap="square" rtlCol="0">
            <a:spAutoFit/>
          </a:bodyPr>
          <a:lstStyle/>
          <a:p>
            <a:r>
              <a:rPr lang="en-US" sz="2800" dirty="0"/>
              <a:t>Open Research Institute, Inc. (ORI) is a non-profit </a:t>
            </a:r>
          </a:p>
          <a:p>
            <a:r>
              <a:rPr lang="en-US" sz="2800" dirty="0"/>
              <a:t>research and development organization </a:t>
            </a:r>
          </a:p>
          <a:p>
            <a:r>
              <a:rPr lang="en-US" sz="2800" dirty="0"/>
              <a:t>which provides all of its work to the general public </a:t>
            </a:r>
          </a:p>
          <a:p>
            <a:r>
              <a:rPr lang="en-US" sz="2800" dirty="0"/>
              <a:t>under the principles of Open Source </a:t>
            </a:r>
          </a:p>
          <a:p>
            <a:r>
              <a:rPr lang="en-US" sz="2800" dirty="0"/>
              <a:t>and Open Access to Research</a:t>
            </a:r>
            <a:r>
              <a:rPr lang="en-US" sz="2800" dirty="0" smtClean="0"/>
              <a:t>.      </a:t>
            </a:r>
            <a:r>
              <a:rPr lang="en-US" sz="2800" dirty="0" err="1" smtClean="0"/>
              <a:t>openresearch.institute</a:t>
            </a:r>
            <a:endParaRPr lang="en-US" sz="2800" dirty="0" smtClean="0"/>
          </a:p>
          <a:p>
            <a:endParaRPr lang="en-US" sz="2800" dirty="0"/>
          </a:p>
        </p:txBody>
      </p:sp>
      <p:pic>
        <p:nvPicPr>
          <p:cNvPr id="5" name="Picture 4">
            <a:extLst>
              <a:ext uri="{FF2B5EF4-FFF2-40B4-BE49-F238E27FC236}">
                <a16:creationId xmlns:a16="http://schemas.microsoft.com/office/drawing/2014/main" xmlns="" id="{BCB9F762-7164-CC43-BE34-4AF4FB0E979B}"/>
              </a:ext>
            </a:extLst>
          </p:cNvPr>
          <p:cNvPicPr>
            <a:picLocks noChangeAspect="1"/>
          </p:cNvPicPr>
          <p:nvPr/>
        </p:nvPicPr>
        <p:blipFill>
          <a:blip r:embed="rId3"/>
          <a:stretch>
            <a:fillRect/>
          </a:stretch>
        </p:blipFill>
        <p:spPr>
          <a:xfrm>
            <a:off x="402053" y="1067655"/>
            <a:ext cx="2764063" cy="2885198"/>
          </a:xfrm>
          <a:prstGeom prst="rect">
            <a:avLst/>
          </a:prstGeom>
        </p:spPr>
      </p:pic>
      <p:pic>
        <p:nvPicPr>
          <p:cNvPr id="6" name="Picture 5">
            <a:extLst>
              <a:ext uri="{FF2B5EF4-FFF2-40B4-BE49-F238E27FC236}">
                <a16:creationId xmlns:a16="http://schemas.microsoft.com/office/drawing/2014/main" xmlns="" id="{9CFDC3E5-EEBC-7F4B-9557-D91D1D6C5D9C}"/>
              </a:ext>
            </a:extLst>
          </p:cNvPr>
          <p:cNvPicPr>
            <a:picLocks noChangeAspect="1"/>
          </p:cNvPicPr>
          <p:nvPr/>
        </p:nvPicPr>
        <p:blipFill>
          <a:blip r:embed="rId4"/>
          <a:stretch>
            <a:fillRect/>
          </a:stretch>
        </p:blipFill>
        <p:spPr>
          <a:xfrm>
            <a:off x="3380964" y="1067465"/>
            <a:ext cx="2822414" cy="2897898"/>
          </a:xfrm>
          <a:prstGeom prst="rect">
            <a:avLst/>
          </a:prstGeom>
        </p:spPr>
      </p:pic>
      <p:sp>
        <p:nvSpPr>
          <p:cNvPr id="7" name="Title 6"/>
          <p:cNvSpPr>
            <a:spLocks noGrp="1"/>
          </p:cNvSpPr>
          <p:nvPr>
            <p:ph type="title"/>
          </p:nvPr>
        </p:nvSpPr>
        <p:spPr>
          <a:xfrm>
            <a:off x="628650" y="-187012"/>
            <a:ext cx="7886700" cy="1325563"/>
          </a:xfrm>
        </p:spPr>
        <p:txBody>
          <a:bodyPr/>
          <a:lstStyle/>
          <a:p>
            <a:r>
              <a:rPr lang="en-US" sz="6600" dirty="0" smtClean="0"/>
              <a:t>Who are we?</a:t>
            </a:r>
            <a:endParaRPr lang="en-US" sz="6600" dirty="0"/>
          </a:p>
        </p:txBody>
      </p:sp>
    </p:spTree>
    <p:extLst>
      <p:ext uri="{BB962C8B-B14F-4D97-AF65-F5344CB8AC3E}">
        <p14:creationId xmlns:p14="http://schemas.microsoft.com/office/powerpoint/2010/main" val="1718763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extBox 4"/>
          <p:cNvSpPr txBox="1">
            <a:spLocks noChangeArrowheads="1"/>
          </p:cNvSpPr>
          <p:nvPr/>
        </p:nvSpPr>
        <p:spPr bwMode="auto">
          <a:xfrm>
            <a:off x="0" y="0"/>
            <a:ext cx="9144000" cy="138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r>
              <a:rPr lang="en-US"/>
              <a:t>Now we do some work in the check sum nodes.</a:t>
            </a:r>
          </a:p>
          <a:p>
            <a:pPr eaLnBrk="1" hangingPunct="1"/>
            <a:r>
              <a:rPr lang="en-US"/>
              <a:t>Each node is one row of the parity check matrix H.</a:t>
            </a:r>
          </a:p>
          <a:p>
            <a:pPr eaLnBrk="1" hangingPunct="1"/>
            <a:endParaRPr lang="en-US"/>
          </a:p>
        </p:txBody>
      </p:sp>
      <p:pic>
        <p:nvPicPr>
          <p:cNvPr id="1116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800"/>
            <a:ext cx="9151938"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br>
              <a:rPr lang="en-US" b="1" u="sng" dirty="0">
                <a:solidFill>
                  <a:srgbClr val="7030A0"/>
                </a:solidFill>
                <a:latin typeface="Calibri" panose="020F0502020204030204" pitchFamily="34" charset="0"/>
                <a:ea typeface="ＭＳ Ｐゴシック" panose="020B0600070205080204" pitchFamily="34" charset="-128"/>
                <a:cs typeface="+mn-cs"/>
              </a:rPr>
            </a:br>
            <a:endParaRPr lang="en-US" b="1" u="sng" dirty="0">
              <a:solidFill>
                <a:srgbClr val="7030A0"/>
              </a:solidFill>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14777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extBox 4"/>
          <p:cNvSpPr txBox="1">
            <a:spLocks noChangeArrowheads="1"/>
          </p:cNvSpPr>
          <p:nvPr/>
        </p:nvSpPr>
        <p:spPr bwMode="auto">
          <a:xfrm>
            <a:off x="0" y="0"/>
            <a:ext cx="9144000" cy="138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800"/>
              <a:t>Each S node should sum to zero, if the codeword is valid.</a:t>
            </a:r>
            <a:br>
              <a:rPr lang="en-US" sz="2800"/>
            </a:br>
            <a:r>
              <a:rPr lang="en-US" sz="2800"/>
              <a:t>That takes an even number of 1</a:t>
            </a:r>
            <a:r>
              <a:rPr lang="ja-JP" altLang="en-US" sz="2800"/>
              <a:t>’</a:t>
            </a:r>
            <a:r>
              <a:rPr lang="en-US" sz="2800"/>
              <a:t>s. (0 is an even number)</a:t>
            </a:r>
          </a:p>
          <a:p>
            <a:pPr eaLnBrk="1" hangingPunct="1"/>
            <a:endParaRPr lang="en-US" sz="2800"/>
          </a:p>
        </p:txBody>
      </p:sp>
      <p:pic>
        <p:nvPicPr>
          <p:cNvPr id="880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800"/>
            <a:ext cx="9151938"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br>
              <a:rPr lang="en-US" b="1" u="sng" dirty="0">
                <a:solidFill>
                  <a:srgbClr val="7030A0"/>
                </a:solidFill>
                <a:latin typeface="Calibri" panose="020F0502020204030204" pitchFamily="34" charset="0"/>
                <a:ea typeface="ＭＳ Ｐゴシック" panose="020B0600070205080204" pitchFamily="34" charset="-128"/>
                <a:cs typeface="+mn-cs"/>
              </a:rPr>
            </a:br>
            <a:endParaRPr lang="en-US" b="1" u="sng" dirty="0">
              <a:solidFill>
                <a:srgbClr val="7030A0"/>
              </a:solidFill>
              <a:latin typeface="Calibri" panose="020F0502020204030204" pitchFamily="34" charset="0"/>
              <a:ea typeface="ＭＳ Ｐゴシック" panose="020B0600070205080204" pitchFamily="34" charset="-128"/>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Box 4"/>
          <p:cNvSpPr txBox="1">
            <a:spLocks noChangeArrowheads="1"/>
          </p:cNvSpPr>
          <p:nvPr/>
        </p:nvSpPr>
        <p:spPr bwMode="auto">
          <a:xfrm>
            <a:off x="0" y="0"/>
            <a:ext cx="9144000" cy="138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800"/>
              <a:t>Let</a:t>
            </a:r>
            <a:r>
              <a:rPr lang="ja-JP" altLang="en-US" sz="2800"/>
              <a:t>’</a:t>
            </a:r>
            <a:r>
              <a:rPr lang="en-US" sz="2800"/>
              <a:t>s look at S1 to see what we do for this side of the iteration. </a:t>
            </a:r>
          </a:p>
          <a:p>
            <a:pPr eaLnBrk="1" hangingPunct="1"/>
            <a:endParaRPr lang="en-US" sz="2800"/>
          </a:p>
        </p:txBody>
      </p:sp>
      <p:pic>
        <p:nvPicPr>
          <p:cNvPr id="8909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800"/>
            <a:ext cx="9151938"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br>
              <a:rPr lang="en-US" b="1" u="sng" dirty="0">
                <a:solidFill>
                  <a:srgbClr val="7030A0"/>
                </a:solidFill>
                <a:latin typeface="Calibri" panose="020F0502020204030204" pitchFamily="34" charset="0"/>
                <a:ea typeface="ＭＳ Ｐゴシック" panose="020B0600070205080204" pitchFamily="34" charset="-128"/>
                <a:cs typeface="+mn-cs"/>
              </a:rPr>
            </a:br>
            <a:endParaRPr lang="en-US" b="1" u="sng" dirty="0">
              <a:solidFill>
                <a:srgbClr val="7030A0"/>
              </a:solidFill>
              <a:latin typeface="Calibri" panose="020F0502020204030204" pitchFamily="34" charset="0"/>
              <a:ea typeface="ＭＳ Ｐゴシック" panose="020B0600070205080204" pitchFamily="34" charset="-128"/>
              <a:cs typeface="+mn-cs"/>
            </a:endParaRPr>
          </a:p>
        </p:txBody>
      </p:sp>
      <p:pic>
        <p:nvPicPr>
          <p:cNvPr id="8909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2"/>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You know how it is.</a:t>
            </a:r>
          </a:p>
        </p:txBody>
      </p:sp>
      <p:pic>
        <p:nvPicPr>
          <p:cNvPr id="901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825625"/>
            <a:ext cx="24638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788" y="1825625"/>
            <a:ext cx="24638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887788"/>
            <a:ext cx="24638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788" y="3887788"/>
            <a:ext cx="24638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2"/>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You have an even # of children.</a:t>
            </a:r>
          </a:p>
        </p:txBody>
      </p:sp>
      <p:pic>
        <p:nvPicPr>
          <p:cNvPr id="911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825625"/>
            <a:ext cx="24638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788" y="1825625"/>
            <a:ext cx="24638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887788"/>
            <a:ext cx="24638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788" y="3887788"/>
            <a:ext cx="24638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2"/>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And one doesn</a:t>
            </a:r>
            <a:r>
              <a:rPr lang="ja-JP" altLang="en-US">
                <a:latin typeface="Berlin Sans FB Demi" charset="0"/>
                <a:ea typeface="ＭＳ Ｐゴシック" charset="0"/>
              </a:rPr>
              <a:t>’</a:t>
            </a:r>
            <a:r>
              <a:rPr lang="en-US">
                <a:latin typeface="Berlin Sans FB Demi" charset="0"/>
                <a:ea typeface="ＭＳ Ｐゴシック" charset="0"/>
              </a:rPr>
              <a:t>t cooperate.</a:t>
            </a:r>
          </a:p>
        </p:txBody>
      </p:sp>
      <p:pic>
        <p:nvPicPr>
          <p:cNvPr id="9216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825625"/>
            <a:ext cx="24638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788" y="1825625"/>
            <a:ext cx="24638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887788"/>
            <a:ext cx="24638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1" descr="troll_fa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63963" y="3616325"/>
            <a:ext cx="2714625"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extBox 4"/>
          <p:cNvSpPr txBox="1">
            <a:spLocks noChangeArrowheads="1"/>
          </p:cNvSpPr>
          <p:nvPr/>
        </p:nvSpPr>
        <p:spPr bwMode="auto">
          <a:xfrm>
            <a:off x="0" y="0"/>
            <a:ext cx="9144000" cy="138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800"/>
              <a:t>S1 tells each bit node how probable it is that they</a:t>
            </a:r>
            <a:r>
              <a:rPr lang="ja-JP" altLang="en-US" sz="2800"/>
              <a:t>’</a:t>
            </a:r>
            <a:r>
              <a:rPr lang="en-US" sz="2800"/>
              <a:t>re a 1. </a:t>
            </a:r>
          </a:p>
          <a:p>
            <a:pPr eaLnBrk="1" hangingPunct="1"/>
            <a:r>
              <a:rPr lang="en-US" sz="2800"/>
              <a:t>It</a:t>
            </a:r>
            <a:r>
              <a:rPr lang="ja-JP" altLang="en-US" sz="2800"/>
              <a:t>’</a:t>
            </a:r>
            <a:r>
              <a:rPr lang="en-US" sz="2800"/>
              <a:t>s like a parent telling each child what the </a:t>
            </a:r>
            <a:r>
              <a:rPr lang="en-US" sz="2800" u="sng"/>
              <a:t>other children think of them</a:t>
            </a:r>
            <a:r>
              <a:rPr lang="en-US" sz="2800"/>
              <a:t>, and maybe how they should </a:t>
            </a:r>
            <a:r>
              <a:rPr lang="en-US" sz="2800" u="sng"/>
              <a:t>change</a:t>
            </a:r>
            <a:r>
              <a:rPr lang="en-US" sz="2800"/>
              <a:t>. </a:t>
            </a:r>
          </a:p>
        </p:txBody>
      </p:sp>
      <p:pic>
        <p:nvPicPr>
          <p:cNvPr id="9318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800"/>
            <a:ext cx="9151938"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br>
              <a:rPr lang="en-US" b="1" u="sng" dirty="0">
                <a:solidFill>
                  <a:srgbClr val="7030A0"/>
                </a:solidFill>
                <a:latin typeface="Calibri" panose="020F0502020204030204" pitchFamily="34" charset="0"/>
                <a:ea typeface="ＭＳ Ｐゴシック" panose="020B0600070205080204" pitchFamily="34" charset="-128"/>
                <a:cs typeface="+mn-cs"/>
              </a:rPr>
            </a:br>
            <a:endParaRPr lang="en-US" b="1" u="sng" dirty="0">
              <a:solidFill>
                <a:srgbClr val="7030A0"/>
              </a:solidFill>
              <a:latin typeface="Calibri" panose="020F0502020204030204" pitchFamily="34" charset="0"/>
              <a:ea typeface="ＭＳ Ｐゴシック" panose="020B0600070205080204" pitchFamily="34" charset="-128"/>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2"/>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How does this happen?</a:t>
            </a:r>
          </a:p>
        </p:txBody>
      </p:sp>
      <p:sp>
        <p:nvSpPr>
          <p:cNvPr id="142338" name="Content Placeholder 3"/>
          <p:cNvSpPr>
            <a:spLocks noGrp="1"/>
          </p:cNvSpPr>
          <p:nvPr>
            <p:ph idx="1"/>
          </p:nvPr>
        </p:nvSpPr>
        <p:spPr/>
        <p:txBody>
          <a:bodyPr/>
          <a:lstStyle/>
          <a:p>
            <a:pPr eaLnBrk="1" hangingPunct="1"/>
            <a:r>
              <a:rPr lang="en-US" sz="3600" dirty="0">
                <a:latin typeface="Calibri" charset="0"/>
                <a:ea typeface="ＭＳ Ｐゴシック" charset="0"/>
              </a:rPr>
              <a:t>Hey, </a:t>
            </a:r>
            <a:r>
              <a:rPr lang="en-US" sz="3600" b="1" dirty="0">
                <a:latin typeface="Calibri" charset="0"/>
                <a:ea typeface="ＭＳ Ｐゴシック" charset="0"/>
              </a:rPr>
              <a:t>variable node </a:t>
            </a:r>
            <a:r>
              <a:rPr lang="en-US" sz="3600" b="1" dirty="0" smtClean="0">
                <a:latin typeface="Calibri" charset="0"/>
                <a:ea typeface="ＭＳ Ｐゴシック" charset="0"/>
              </a:rPr>
              <a:t>4</a:t>
            </a:r>
            <a:r>
              <a:rPr lang="en-US" sz="3600" dirty="0" smtClean="0">
                <a:latin typeface="Calibri" charset="0"/>
                <a:ea typeface="ＭＳ Ｐゴシック" charset="0"/>
              </a:rPr>
              <a:t>, </a:t>
            </a:r>
            <a:r>
              <a:rPr lang="en-US" sz="3600" dirty="0">
                <a:latin typeface="Calibri" charset="0"/>
                <a:ea typeface="ＭＳ Ｐゴシック" charset="0"/>
              </a:rPr>
              <a:t>let</a:t>
            </a:r>
            <a:r>
              <a:rPr lang="ja-JP" altLang="en-US" sz="3600" dirty="0">
                <a:latin typeface="Calibri" charset="0"/>
                <a:ea typeface="ＭＳ Ｐゴシック" charset="0"/>
              </a:rPr>
              <a:t>’</a:t>
            </a:r>
            <a:r>
              <a:rPr lang="en-US" sz="3600" dirty="0">
                <a:latin typeface="Calibri" charset="0"/>
                <a:ea typeface="ＭＳ Ｐゴシック" charset="0"/>
              </a:rPr>
              <a:t>s assume you</a:t>
            </a:r>
            <a:r>
              <a:rPr lang="ja-JP" altLang="en-US" sz="3600" dirty="0">
                <a:latin typeface="Calibri" charset="0"/>
                <a:ea typeface="ＭＳ Ｐゴシック" charset="0"/>
              </a:rPr>
              <a:t>’</a:t>
            </a:r>
            <a:r>
              <a:rPr lang="en-US" sz="3600" dirty="0">
                <a:latin typeface="Calibri" charset="0"/>
                <a:ea typeface="ＭＳ Ｐゴシック" charset="0"/>
              </a:rPr>
              <a:t>re a 1. </a:t>
            </a:r>
          </a:p>
          <a:p>
            <a:pPr eaLnBrk="1" hangingPunct="1"/>
            <a:r>
              <a:rPr lang="en-US" sz="3600" dirty="0">
                <a:latin typeface="Calibri" charset="0"/>
                <a:ea typeface="ＭＳ Ｐゴシック" charset="0"/>
              </a:rPr>
              <a:t>If you</a:t>
            </a:r>
            <a:r>
              <a:rPr lang="ja-JP" altLang="en-US" sz="3600" dirty="0">
                <a:latin typeface="Calibri" charset="0"/>
                <a:ea typeface="ＭＳ Ｐゴシック" charset="0"/>
              </a:rPr>
              <a:t>’</a:t>
            </a:r>
            <a:r>
              <a:rPr lang="en-US" sz="3600" dirty="0">
                <a:latin typeface="Calibri" charset="0"/>
                <a:ea typeface="ＭＳ Ｐゴシック" charset="0"/>
              </a:rPr>
              <a:t>re a 1, then there</a:t>
            </a:r>
            <a:r>
              <a:rPr lang="ja-JP" altLang="en-US" sz="3600" dirty="0">
                <a:latin typeface="Calibri" charset="0"/>
                <a:ea typeface="ＭＳ Ｐゴシック" charset="0"/>
              </a:rPr>
              <a:t>’</a:t>
            </a:r>
            <a:r>
              <a:rPr lang="en-US" sz="3600" dirty="0">
                <a:latin typeface="Calibri" charset="0"/>
                <a:ea typeface="ＭＳ Ｐゴシック" charset="0"/>
              </a:rPr>
              <a:t>s either one more 1 besides you, or there are three other 1s. You</a:t>
            </a:r>
            <a:r>
              <a:rPr lang="ja-JP" altLang="en-US" sz="3600" dirty="0">
                <a:latin typeface="Calibri" charset="0"/>
                <a:ea typeface="ＭＳ Ｐゴシック" charset="0"/>
              </a:rPr>
              <a:t>’</a:t>
            </a:r>
            <a:r>
              <a:rPr lang="en-US" sz="3600" dirty="0">
                <a:latin typeface="Calibri" charset="0"/>
                <a:ea typeface="ＭＳ Ｐゴシック" charset="0"/>
              </a:rPr>
              <a:t>re all 1s.</a:t>
            </a:r>
          </a:p>
          <a:p>
            <a:pPr eaLnBrk="1" hangingPunct="1"/>
            <a:r>
              <a:rPr lang="en-US" sz="3600" dirty="0">
                <a:latin typeface="Calibri" charset="0"/>
                <a:ea typeface="ＭＳ Ｐゴシック" charset="0"/>
              </a:rPr>
              <a:t>You can</a:t>
            </a:r>
            <a:r>
              <a:rPr lang="ja-JP" altLang="en-US" sz="3600" dirty="0">
                <a:latin typeface="Calibri" charset="0"/>
                <a:ea typeface="ＭＳ Ｐゴシック" charset="0"/>
              </a:rPr>
              <a:t>’</a:t>
            </a:r>
            <a:r>
              <a:rPr lang="en-US" sz="3600" dirty="0">
                <a:latin typeface="Calibri" charset="0"/>
                <a:ea typeface="ＭＳ Ｐゴシック" charset="0"/>
              </a:rPr>
              <a:t>t be the only 1. </a:t>
            </a:r>
          </a:p>
          <a:p>
            <a:pPr eaLnBrk="1" hangingPunct="1"/>
            <a:r>
              <a:rPr lang="en-US" sz="3600" dirty="0">
                <a:latin typeface="Calibri" charset="0"/>
                <a:ea typeface="ＭＳ Ｐゴシック" charset="0"/>
              </a:rPr>
              <a:t>We can</a:t>
            </a:r>
            <a:r>
              <a:rPr lang="ja-JP" altLang="en-US" sz="3600" dirty="0">
                <a:latin typeface="Calibri" charset="0"/>
                <a:ea typeface="ＭＳ Ｐゴシック" charset="0"/>
              </a:rPr>
              <a:t>’</a:t>
            </a:r>
            <a:r>
              <a:rPr lang="en-US" sz="3600" dirty="0">
                <a:latin typeface="Calibri" charset="0"/>
                <a:ea typeface="ＭＳ Ｐゴシック" charset="0"/>
              </a:rPr>
              <a:t>t have you be 1, and two others be 1. That would be three 1s.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2"/>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Written out in Math</a:t>
            </a:r>
          </a:p>
        </p:txBody>
      </p:sp>
      <p:sp>
        <p:nvSpPr>
          <p:cNvPr id="143362" name="Content Placeholder 3"/>
          <p:cNvSpPr>
            <a:spLocks noGrp="1"/>
          </p:cNvSpPr>
          <p:nvPr>
            <p:ph idx="1"/>
          </p:nvPr>
        </p:nvSpPr>
        <p:spPr/>
        <p:txBody>
          <a:bodyPr/>
          <a:lstStyle/>
          <a:p>
            <a:pPr marL="0" indent="0" eaLnBrk="1" hangingPunct="1">
              <a:buFont typeface="Arial" charset="0"/>
              <a:buNone/>
            </a:pPr>
            <a:r>
              <a:rPr lang="en-US" sz="4000">
                <a:latin typeface="Calibri" charset="0"/>
                <a:ea typeface="ＭＳ Ｐゴシック" charset="0"/>
              </a:rPr>
              <a:t>p(v</a:t>
            </a:r>
            <a:r>
              <a:rPr lang="en-US" sz="4000" baseline="-25000">
                <a:latin typeface="Calibri" charset="0"/>
                <a:ea typeface="ＭＳ Ｐゴシック" charset="0"/>
              </a:rPr>
              <a:t>4</a:t>
            </a:r>
            <a:r>
              <a:rPr lang="en-US" sz="4000">
                <a:latin typeface="Calibri" charset="0"/>
                <a:ea typeface="ＭＳ Ｐゴシック" charset="0"/>
              </a:rPr>
              <a:t>=1) = p(v</a:t>
            </a:r>
            <a:r>
              <a:rPr lang="en-US" sz="4000" baseline="-25000">
                <a:latin typeface="Calibri" charset="0"/>
                <a:ea typeface="ＭＳ Ｐゴシック" charset="0"/>
              </a:rPr>
              <a:t>1</a:t>
            </a:r>
            <a:r>
              <a:rPr lang="en-US" sz="4000">
                <a:latin typeface="Calibri" charset="0"/>
                <a:ea typeface="ＭＳ Ｐゴシック" charset="0"/>
              </a:rPr>
              <a:t>)*(1-p(v</a:t>
            </a:r>
            <a:r>
              <a:rPr lang="en-US" sz="4000" baseline="-25000">
                <a:latin typeface="Calibri" charset="0"/>
                <a:ea typeface="ＭＳ Ｐゴシック" charset="0"/>
              </a:rPr>
              <a:t>2</a:t>
            </a:r>
            <a:r>
              <a:rPr lang="en-US" sz="4000">
                <a:latin typeface="Calibri" charset="0"/>
                <a:ea typeface="ＭＳ Ｐゴシック" charset="0"/>
              </a:rPr>
              <a:t>))*(1-p(v</a:t>
            </a:r>
            <a:r>
              <a:rPr lang="en-US" sz="4000" baseline="-25000">
                <a:latin typeface="Calibri" charset="0"/>
                <a:ea typeface="ＭＳ Ｐゴシック" charset="0"/>
              </a:rPr>
              <a:t>3</a:t>
            </a:r>
            <a:r>
              <a:rPr lang="en-US" sz="4000">
                <a:latin typeface="Calibri" charset="0"/>
                <a:ea typeface="ＭＳ Ｐゴシック" charset="0"/>
              </a:rPr>
              <a:t>)) +</a:t>
            </a:r>
          </a:p>
          <a:p>
            <a:pPr marL="0" indent="0" eaLnBrk="1" hangingPunct="1">
              <a:buFont typeface="Arial" charset="0"/>
              <a:buNone/>
            </a:pPr>
            <a:r>
              <a:rPr lang="en-US" sz="4000">
                <a:latin typeface="Calibri" charset="0"/>
                <a:ea typeface="ＭＳ Ｐゴシック" charset="0"/>
              </a:rPr>
              <a:t>		p(v</a:t>
            </a:r>
            <a:r>
              <a:rPr lang="en-US" sz="4000" baseline="-25000">
                <a:latin typeface="Calibri" charset="0"/>
                <a:ea typeface="ＭＳ Ｐゴシック" charset="0"/>
              </a:rPr>
              <a:t>2</a:t>
            </a:r>
            <a:r>
              <a:rPr lang="en-US" sz="4000">
                <a:latin typeface="Calibri" charset="0"/>
                <a:ea typeface="ＭＳ Ｐゴシック" charset="0"/>
              </a:rPr>
              <a:t>)*(1-p(v</a:t>
            </a:r>
            <a:r>
              <a:rPr lang="en-US" sz="4000" baseline="-25000">
                <a:latin typeface="Calibri" charset="0"/>
                <a:ea typeface="ＭＳ Ｐゴシック" charset="0"/>
              </a:rPr>
              <a:t>1</a:t>
            </a:r>
            <a:r>
              <a:rPr lang="en-US" sz="4000">
                <a:latin typeface="Calibri" charset="0"/>
                <a:ea typeface="ＭＳ Ｐゴシック" charset="0"/>
              </a:rPr>
              <a:t>))*(1-p(v</a:t>
            </a:r>
            <a:r>
              <a:rPr lang="en-US" sz="4000" baseline="-25000">
                <a:latin typeface="Calibri" charset="0"/>
                <a:ea typeface="ＭＳ Ｐゴシック" charset="0"/>
              </a:rPr>
              <a:t>3</a:t>
            </a:r>
            <a:r>
              <a:rPr lang="en-US" sz="4000">
                <a:latin typeface="Calibri" charset="0"/>
                <a:ea typeface="ＭＳ Ｐゴシック" charset="0"/>
              </a:rPr>
              <a:t>)) +</a:t>
            </a:r>
          </a:p>
          <a:p>
            <a:pPr marL="0" indent="0" eaLnBrk="1" hangingPunct="1">
              <a:buFont typeface="Arial" charset="0"/>
              <a:buNone/>
            </a:pPr>
            <a:r>
              <a:rPr lang="en-US" sz="4000">
                <a:latin typeface="Calibri" charset="0"/>
                <a:ea typeface="ＭＳ Ｐゴシック" charset="0"/>
              </a:rPr>
              <a:t>		p(v</a:t>
            </a:r>
            <a:r>
              <a:rPr lang="en-US" sz="4000" baseline="-25000">
                <a:latin typeface="Calibri" charset="0"/>
                <a:ea typeface="ＭＳ Ｐゴシック" charset="0"/>
              </a:rPr>
              <a:t>3</a:t>
            </a:r>
            <a:r>
              <a:rPr lang="en-US" sz="4000">
                <a:latin typeface="Calibri" charset="0"/>
                <a:ea typeface="ＭＳ Ｐゴシック" charset="0"/>
              </a:rPr>
              <a:t>)*(1-p(v</a:t>
            </a:r>
            <a:r>
              <a:rPr lang="en-US" sz="4000" baseline="-25000">
                <a:latin typeface="Calibri" charset="0"/>
                <a:ea typeface="ＭＳ Ｐゴシック" charset="0"/>
              </a:rPr>
              <a:t>1</a:t>
            </a:r>
            <a:r>
              <a:rPr lang="en-US" sz="4000">
                <a:latin typeface="Calibri" charset="0"/>
                <a:ea typeface="ＭＳ Ｐゴシック" charset="0"/>
              </a:rPr>
              <a:t>))*(1-p(v</a:t>
            </a:r>
            <a:r>
              <a:rPr lang="en-US" sz="4000" baseline="-25000">
                <a:latin typeface="Calibri" charset="0"/>
                <a:ea typeface="ＭＳ Ｐゴシック" charset="0"/>
              </a:rPr>
              <a:t>2</a:t>
            </a:r>
            <a:r>
              <a:rPr lang="en-US" sz="4000">
                <a:latin typeface="Calibri" charset="0"/>
                <a:ea typeface="ＭＳ Ｐゴシック" charset="0"/>
              </a:rPr>
              <a:t>)) +</a:t>
            </a:r>
          </a:p>
          <a:p>
            <a:pPr marL="0" indent="0" eaLnBrk="1" hangingPunct="1">
              <a:buFont typeface="Arial" charset="0"/>
              <a:buNone/>
            </a:pPr>
            <a:r>
              <a:rPr lang="en-US" sz="4000">
                <a:latin typeface="Calibri" charset="0"/>
                <a:ea typeface="ＭＳ Ｐゴシック" charset="0"/>
              </a:rPr>
              <a:t>		p(v</a:t>
            </a:r>
            <a:r>
              <a:rPr lang="en-US" sz="4000" baseline="-25000">
                <a:latin typeface="Calibri" charset="0"/>
                <a:ea typeface="ＭＳ Ｐゴシック" charset="0"/>
              </a:rPr>
              <a:t>1</a:t>
            </a:r>
            <a:r>
              <a:rPr lang="en-US" sz="4000">
                <a:latin typeface="Calibri" charset="0"/>
                <a:ea typeface="ＭＳ Ｐゴシック" charset="0"/>
              </a:rPr>
              <a:t>)*p(v</a:t>
            </a:r>
            <a:r>
              <a:rPr lang="en-US" sz="4000" baseline="-25000">
                <a:latin typeface="Calibri" charset="0"/>
                <a:ea typeface="ＭＳ Ｐゴシック" charset="0"/>
              </a:rPr>
              <a:t>2</a:t>
            </a:r>
            <a:r>
              <a:rPr lang="en-US" sz="4000">
                <a:latin typeface="Calibri" charset="0"/>
                <a:ea typeface="ＭＳ Ｐゴシック" charset="0"/>
              </a:rPr>
              <a:t>)*p(v</a:t>
            </a:r>
            <a:r>
              <a:rPr lang="en-US" sz="4000" baseline="-25000">
                <a:latin typeface="Calibri" charset="0"/>
                <a:ea typeface="ＭＳ Ｐゴシック" charset="0"/>
              </a:rPr>
              <a:t>3</a:t>
            </a:r>
            <a:r>
              <a:rPr lang="en-US" sz="4000">
                <a:latin typeface="Calibri" charset="0"/>
                <a:ea typeface="ＭＳ Ｐゴシック" charset="0"/>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2"/>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Written out in Math</a:t>
            </a:r>
          </a:p>
        </p:txBody>
      </p:sp>
      <p:sp>
        <p:nvSpPr>
          <p:cNvPr id="144386" name="Content Placeholder 3"/>
          <p:cNvSpPr>
            <a:spLocks noGrp="1"/>
          </p:cNvSpPr>
          <p:nvPr>
            <p:ph idx="1"/>
          </p:nvPr>
        </p:nvSpPr>
        <p:spPr/>
        <p:txBody>
          <a:bodyPr/>
          <a:lstStyle/>
          <a:p>
            <a:pPr marL="0" indent="0" eaLnBrk="1" hangingPunct="1">
              <a:buFont typeface="Arial" charset="0"/>
              <a:buNone/>
            </a:pP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4</a:t>
            </a:r>
            <a:r>
              <a:rPr lang="en-US" sz="4000">
                <a:solidFill>
                  <a:schemeClr val="tx1"/>
                </a:solidFill>
                <a:latin typeface="Calibri" charset="0"/>
                <a:ea typeface="ＭＳ Ｐゴシック" charset="0"/>
              </a:rPr>
              <a:t>=1) </a:t>
            </a:r>
            <a:r>
              <a:rPr lang="en-US" sz="4000">
                <a:latin typeface="Calibri" charset="0"/>
                <a:ea typeface="ＭＳ Ｐゴシック" charset="0"/>
              </a:rPr>
              <a:t>= </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1</a:t>
            </a:r>
            <a:r>
              <a:rPr lang="en-US" sz="4000">
                <a:solidFill>
                  <a:schemeClr val="tx1"/>
                </a:solidFill>
                <a:latin typeface="Calibri" charset="0"/>
                <a:ea typeface="ＭＳ Ｐゴシック" charset="0"/>
              </a:rPr>
              <a:t>)</a:t>
            </a:r>
            <a:r>
              <a:rPr lang="en-US" sz="4000">
                <a:latin typeface="Calibri" charset="0"/>
                <a:ea typeface="ＭＳ Ｐゴシック" charset="0"/>
              </a:rPr>
              <a:t>*(1-p(v</a:t>
            </a:r>
            <a:r>
              <a:rPr lang="en-US" sz="4000" baseline="-25000">
                <a:latin typeface="Calibri" charset="0"/>
                <a:ea typeface="ＭＳ Ｐゴシック" charset="0"/>
              </a:rPr>
              <a:t>2</a:t>
            </a:r>
            <a:r>
              <a:rPr lang="en-US" sz="4000">
                <a:latin typeface="Calibri" charset="0"/>
                <a:ea typeface="ＭＳ Ｐゴシック" charset="0"/>
              </a:rPr>
              <a:t>))*(1-p(v</a:t>
            </a:r>
            <a:r>
              <a:rPr lang="en-US" sz="4000" baseline="-25000">
                <a:latin typeface="Calibri" charset="0"/>
                <a:ea typeface="ＭＳ Ｐゴシック" charset="0"/>
              </a:rPr>
              <a:t>3</a:t>
            </a:r>
            <a:r>
              <a:rPr lang="en-US" sz="4000">
                <a:latin typeface="Calibri" charset="0"/>
                <a:ea typeface="ＭＳ Ｐゴシック" charset="0"/>
              </a:rPr>
              <a:t>)) +</a:t>
            </a:r>
          </a:p>
          <a:p>
            <a:pPr marL="0" indent="0" eaLnBrk="1" hangingPunct="1">
              <a:buFont typeface="Arial" charset="0"/>
              <a:buNone/>
            </a:pPr>
            <a:r>
              <a:rPr lang="en-US" sz="4000">
                <a:latin typeface="Calibri" charset="0"/>
                <a:ea typeface="ＭＳ Ｐゴシック" charset="0"/>
              </a:rPr>
              <a:t>		</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2</a:t>
            </a:r>
            <a:r>
              <a:rPr lang="en-US" sz="4000">
                <a:solidFill>
                  <a:schemeClr val="tx1"/>
                </a:solidFill>
                <a:latin typeface="Calibri" charset="0"/>
                <a:ea typeface="ＭＳ Ｐゴシック" charset="0"/>
              </a:rPr>
              <a:t>)</a:t>
            </a:r>
            <a:r>
              <a:rPr lang="en-US" sz="4000">
                <a:latin typeface="Calibri" charset="0"/>
                <a:ea typeface="ＭＳ Ｐゴシック" charset="0"/>
              </a:rPr>
              <a:t>*(1-p(v</a:t>
            </a:r>
            <a:r>
              <a:rPr lang="en-US" sz="4000" baseline="-25000">
                <a:latin typeface="Calibri" charset="0"/>
                <a:ea typeface="ＭＳ Ｐゴシック" charset="0"/>
              </a:rPr>
              <a:t>1</a:t>
            </a:r>
            <a:r>
              <a:rPr lang="en-US" sz="4000">
                <a:latin typeface="Calibri" charset="0"/>
                <a:ea typeface="ＭＳ Ｐゴシック" charset="0"/>
              </a:rPr>
              <a:t>))*(1-p(v</a:t>
            </a:r>
            <a:r>
              <a:rPr lang="en-US" sz="4000" baseline="-25000">
                <a:latin typeface="Calibri" charset="0"/>
                <a:ea typeface="ＭＳ Ｐゴシック" charset="0"/>
              </a:rPr>
              <a:t>3</a:t>
            </a:r>
            <a:r>
              <a:rPr lang="en-US" sz="4000">
                <a:latin typeface="Calibri" charset="0"/>
                <a:ea typeface="ＭＳ Ｐゴシック" charset="0"/>
              </a:rPr>
              <a:t>)) +</a:t>
            </a:r>
          </a:p>
          <a:p>
            <a:pPr marL="0" indent="0" eaLnBrk="1" hangingPunct="1">
              <a:buFont typeface="Arial" charset="0"/>
              <a:buNone/>
            </a:pPr>
            <a:r>
              <a:rPr lang="en-US" sz="4000">
                <a:latin typeface="Calibri" charset="0"/>
                <a:ea typeface="ＭＳ Ｐゴシック" charset="0"/>
              </a:rPr>
              <a:t>		</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3</a:t>
            </a:r>
            <a:r>
              <a:rPr lang="en-US" sz="4000">
                <a:solidFill>
                  <a:schemeClr val="tx1"/>
                </a:solidFill>
                <a:latin typeface="Calibri" charset="0"/>
                <a:ea typeface="ＭＳ Ｐゴシック" charset="0"/>
              </a:rPr>
              <a:t>)</a:t>
            </a:r>
            <a:r>
              <a:rPr lang="en-US" sz="4000">
                <a:latin typeface="Calibri" charset="0"/>
                <a:ea typeface="ＭＳ Ｐゴシック" charset="0"/>
              </a:rPr>
              <a:t>*(1-p(v</a:t>
            </a:r>
            <a:r>
              <a:rPr lang="en-US" sz="4000" baseline="-25000">
                <a:latin typeface="Calibri" charset="0"/>
                <a:ea typeface="ＭＳ Ｐゴシック" charset="0"/>
              </a:rPr>
              <a:t>1</a:t>
            </a:r>
            <a:r>
              <a:rPr lang="en-US" sz="4000">
                <a:latin typeface="Calibri" charset="0"/>
                <a:ea typeface="ＭＳ Ｐゴシック" charset="0"/>
              </a:rPr>
              <a:t>))*(1-p(v</a:t>
            </a:r>
            <a:r>
              <a:rPr lang="en-US" sz="4000" baseline="-25000">
                <a:latin typeface="Calibri" charset="0"/>
                <a:ea typeface="ＭＳ Ｐゴシック" charset="0"/>
              </a:rPr>
              <a:t>2</a:t>
            </a:r>
            <a:r>
              <a:rPr lang="en-US" sz="4000">
                <a:latin typeface="Calibri" charset="0"/>
                <a:ea typeface="ＭＳ Ｐゴシック" charset="0"/>
              </a:rPr>
              <a:t>)) +</a:t>
            </a:r>
          </a:p>
          <a:p>
            <a:pPr marL="0" indent="0" eaLnBrk="1" hangingPunct="1">
              <a:buFont typeface="Arial" charset="0"/>
              <a:buNone/>
            </a:pPr>
            <a:r>
              <a:rPr lang="en-US" sz="4000">
                <a:latin typeface="Calibri" charset="0"/>
                <a:ea typeface="ＭＳ Ｐゴシック" charset="0"/>
              </a:rPr>
              <a:t>		</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1</a:t>
            </a:r>
            <a:r>
              <a:rPr lang="en-US" sz="4000">
                <a:solidFill>
                  <a:schemeClr val="tx1"/>
                </a:solidFill>
                <a:latin typeface="Calibri" charset="0"/>
                <a:ea typeface="ＭＳ Ｐゴシック" charset="0"/>
              </a:rPr>
              <a:t>)</a:t>
            </a:r>
            <a:r>
              <a:rPr lang="en-US" sz="4000">
                <a:latin typeface="Calibri" charset="0"/>
                <a:ea typeface="ＭＳ Ｐゴシック" charset="0"/>
              </a:rPr>
              <a:t>*</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2</a:t>
            </a:r>
            <a:r>
              <a:rPr lang="en-US" sz="4000">
                <a:solidFill>
                  <a:schemeClr val="tx1"/>
                </a:solidFill>
                <a:latin typeface="Calibri" charset="0"/>
                <a:ea typeface="ＭＳ Ｐゴシック" charset="0"/>
              </a:rPr>
              <a:t>)</a:t>
            </a:r>
            <a:r>
              <a:rPr lang="en-US" sz="4000">
                <a:latin typeface="Calibri" charset="0"/>
                <a:ea typeface="ＭＳ Ｐゴシック" charset="0"/>
              </a:rPr>
              <a:t>*</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3</a:t>
            </a:r>
            <a:r>
              <a:rPr lang="en-US" sz="4000">
                <a:solidFill>
                  <a:schemeClr val="tx1"/>
                </a:solidFill>
                <a:latin typeface="Calibri" charset="0"/>
                <a:ea typeface="ＭＳ Ｐゴシック" charset="0"/>
              </a:rPr>
              <a:t>)</a:t>
            </a:r>
          </a:p>
          <a:p>
            <a:pPr marL="0" indent="0" eaLnBrk="1" hangingPunct="1">
              <a:buFont typeface="Arial" charset="0"/>
              <a:buNone/>
            </a:pPr>
            <a:endParaRPr lang="en-US" sz="4000">
              <a:solidFill>
                <a:schemeClr val="tx1"/>
              </a:solidFill>
              <a:latin typeface="Calibri" charset="0"/>
              <a:ea typeface="ＭＳ Ｐゴシック" charset="0"/>
            </a:endParaRPr>
          </a:p>
          <a:p>
            <a:pPr marL="0" indent="0" eaLnBrk="1" hangingPunct="1">
              <a:buFont typeface="Arial" charset="0"/>
              <a:buNone/>
            </a:pPr>
            <a:r>
              <a:rPr lang="en-US" sz="4000">
                <a:solidFill>
                  <a:schemeClr val="tx1"/>
                </a:solidFill>
                <a:latin typeface="Calibri" charset="0"/>
                <a:ea typeface="ＭＳ Ｐゴシック" charset="0"/>
              </a:rPr>
              <a:t>Likelihood of v</a:t>
            </a:r>
            <a:r>
              <a:rPr lang="en-US" sz="4000" baseline="-25000">
                <a:solidFill>
                  <a:schemeClr val="tx1"/>
                </a:solidFill>
                <a:latin typeface="Calibri" charset="0"/>
                <a:ea typeface="ＭＳ Ｐゴシック" charset="0"/>
              </a:rPr>
              <a:t>i</a:t>
            </a:r>
            <a:r>
              <a:rPr lang="en-US" sz="4000">
                <a:solidFill>
                  <a:schemeClr val="tx1"/>
                </a:solidFill>
                <a:latin typeface="Calibri" charset="0"/>
                <a:ea typeface="ＭＳ Ｐゴシック" charset="0"/>
              </a:rPr>
              <a:t> being equal to data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ation_overview.jpg">
            <a:extLst>
              <a:ext uri="{FF2B5EF4-FFF2-40B4-BE49-F238E27FC236}">
                <a16:creationId xmlns:a16="http://schemas.microsoft.com/office/drawing/2014/main" xmlns="" id="{AD5EE258-196A-0646-9D35-241FA8B44407}"/>
              </a:ext>
            </a:extLst>
          </p:cNvPr>
          <p:cNvPicPr>
            <a:picLocks noChangeAspect="1"/>
          </p:cNvPicPr>
          <p:nvPr/>
        </p:nvPicPr>
        <p:blipFill rotWithShape="1">
          <a:blip r:embed="rId3">
            <a:extLst>
              <a:ext uri="{28A0092B-C50C-407E-A947-70E740481C1C}">
                <a14:useLocalDpi xmlns:a14="http://schemas.microsoft.com/office/drawing/2010/main" val="0"/>
              </a:ext>
            </a:extLst>
          </a:blip>
          <a:srcRect t="11628"/>
          <a:stretch/>
        </p:blipFill>
        <p:spPr>
          <a:xfrm>
            <a:off x="3129301" y="1"/>
            <a:ext cx="6014700" cy="6857999"/>
          </a:xfrm>
          <a:prstGeom prst="rect">
            <a:avLst/>
          </a:prstGeom>
        </p:spPr>
      </p:pic>
      <p:sp>
        <p:nvSpPr>
          <p:cNvPr id="4" name="TextBox 3">
            <a:extLst>
              <a:ext uri="{FF2B5EF4-FFF2-40B4-BE49-F238E27FC236}">
                <a16:creationId xmlns:a16="http://schemas.microsoft.com/office/drawing/2014/main" xmlns="" id="{E7DFBFE9-1B97-074D-A98A-1E0FA76D97D7}"/>
              </a:ext>
            </a:extLst>
          </p:cNvPr>
          <p:cNvSpPr txBox="1"/>
          <p:nvPr/>
        </p:nvSpPr>
        <p:spPr>
          <a:xfrm>
            <a:off x="197827" y="614290"/>
            <a:ext cx="2894467" cy="646331"/>
          </a:xfrm>
          <a:prstGeom prst="rect">
            <a:avLst/>
          </a:prstGeom>
          <a:noFill/>
        </p:spPr>
        <p:txBody>
          <a:bodyPr wrap="none" rtlCol="0">
            <a:spAutoFit/>
          </a:bodyPr>
          <a:lstStyle/>
          <a:p>
            <a:r>
              <a:rPr lang="en-US" sz="3600" dirty="0"/>
              <a:t>Phase 4 radios</a:t>
            </a:r>
          </a:p>
        </p:txBody>
      </p:sp>
      <p:sp>
        <p:nvSpPr>
          <p:cNvPr id="5" name="TextBox 4">
            <a:extLst>
              <a:ext uri="{FF2B5EF4-FFF2-40B4-BE49-F238E27FC236}">
                <a16:creationId xmlns:a16="http://schemas.microsoft.com/office/drawing/2014/main" xmlns="" id="{54B90DD2-3910-E847-B4E1-31C9F7F94309}"/>
              </a:ext>
            </a:extLst>
          </p:cNvPr>
          <p:cNvSpPr txBox="1"/>
          <p:nvPr/>
        </p:nvSpPr>
        <p:spPr>
          <a:xfrm>
            <a:off x="232196" y="1260620"/>
            <a:ext cx="2822896" cy="2585323"/>
          </a:xfrm>
          <a:prstGeom prst="rect">
            <a:avLst/>
          </a:prstGeom>
          <a:noFill/>
        </p:spPr>
        <p:txBody>
          <a:bodyPr wrap="none" rtlCol="0">
            <a:spAutoFit/>
          </a:bodyPr>
          <a:lstStyle/>
          <a:p>
            <a:r>
              <a:rPr lang="en-US" dirty="0"/>
              <a:t>5.645-5.655 GHz up</a:t>
            </a:r>
          </a:p>
          <a:p>
            <a:r>
              <a:rPr lang="en-US" dirty="0"/>
              <a:t>10.45-10.46 GHz down</a:t>
            </a:r>
          </a:p>
          <a:p>
            <a:endParaRPr lang="en-US" dirty="0" smtClean="0"/>
          </a:p>
          <a:p>
            <a:r>
              <a:rPr lang="en-US" dirty="0" smtClean="0"/>
              <a:t>MSK channelized uplink</a:t>
            </a:r>
          </a:p>
          <a:p>
            <a:r>
              <a:rPr lang="en-US" dirty="0" smtClean="0"/>
              <a:t>DVB-S2/X downlink</a:t>
            </a:r>
          </a:p>
          <a:p>
            <a:endParaRPr lang="en-US" dirty="0"/>
          </a:p>
          <a:p>
            <a:r>
              <a:rPr lang="en-US" dirty="0" smtClean="0"/>
              <a:t>Amateur space and</a:t>
            </a:r>
          </a:p>
          <a:p>
            <a:r>
              <a:rPr lang="en-US" dirty="0"/>
              <a:t>t</a:t>
            </a:r>
            <a:r>
              <a:rPr lang="en-US" dirty="0" smtClean="0"/>
              <a:t>errestrial sub-bands</a:t>
            </a:r>
          </a:p>
          <a:p>
            <a:r>
              <a:rPr lang="en-US" dirty="0"/>
              <a:t>a</a:t>
            </a:r>
            <a:r>
              <a:rPr lang="en-US" dirty="0" smtClean="0"/>
              <a:t>re right next to each other.</a:t>
            </a:r>
          </a:p>
        </p:txBody>
      </p:sp>
    </p:spTree>
    <p:extLst>
      <p:ext uri="{BB962C8B-B14F-4D97-AF65-F5344CB8AC3E}">
        <p14:creationId xmlns:p14="http://schemas.microsoft.com/office/powerpoint/2010/main" val="3013181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2"/>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Written out in Math</a:t>
            </a:r>
          </a:p>
        </p:txBody>
      </p:sp>
      <p:sp>
        <p:nvSpPr>
          <p:cNvPr id="145410" name="Content Placeholder 3"/>
          <p:cNvSpPr>
            <a:spLocks noGrp="1"/>
          </p:cNvSpPr>
          <p:nvPr>
            <p:ph idx="1"/>
          </p:nvPr>
        </p:nvSpPr>
        <p:spPr/>
        <p:txBody>
          <a:bodyPr/>
          <a:lstStyle/>
          <a:p>
            <a:pPr marL="0" indent="0" eaLnBrk="1" hangingPunct="1">
              <a:buFont typeface="Arial" charset="0"/>
              <a:buNone/>
            </a:pP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4</a:t>
            </a:r>
            <a:r>
              <a:rPr lang="en-US" sz="4000">
                <a:solidFill>
                  <a:schemeClr val="tx1"/>
                </a:solidFill>
                <a:latin typeface="Calibri" charset="0"/>
                <a:ea typeface="ＭＳ Ｐゴシック" charset="0"/>
              </a:rPr>
              <a:t>=1) </a:t>
            </a:r>
            <a:r>
              <a:rPr lang="en-US" sz="4000">
                <a:latin typeface="Calibri" charset="0"/>
                <a:ea typeface="ＭＳ Ｐゴシック" charset="0"/>
              </a:rPr>
              <a:t>= </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1</a:t>
            </a:r>
            <a:r>
              <a:rPr lang="en-US" sz="4000">
                <a:solidFill>
                  <a:schemeClr val="tx1"/>
                </a:solidFill>
                <a:latin typeface="Calibri" charset="0"/>
                <a:ea typeface="ＭＳ Ｐゴシック" charset="0"/>
              </a:rPr>
              <a:t>)</a:t>
            </a:r>
            <a:r>
              <a:rPr lang="en-US" sz="4000">
                <a:latin typeface="Calibri" charset="0"/>
                <a:ea typeface="ＭＳ Ｐゴシック" charset="0"/>
              </a:rPr>
              <a:t>*(1-p(v</a:t>
            </a:r>
            <a:r>
              <a:rPr lang="en-US" sz="4000" baseline="-25000">
                <a:latin typeface="Calibri" charset="0"/>
                <a:ea typeface="ＭＳ Ｐゴシック" charset="0"/>
              </a:rPr>
              <a:t>2</a:t>
            </a:r>
            <a:r>
              <a:rPr lang="en-US" sz="4000">
                <a:latin typeface="Calibri" charset="0"/>
                <a:ea typeface="ＭＳ Ｐゴシック" charset="0"/>
              </a:rPr>
              <a:t>))*(1-p(v</a:t>
            </a:r>
            <a:r>
              <a:rPr lang="en-US" sz="4000" baseline="-25000">
                <a:latin typeface="Calibri" charset="0"/>
                <a:ea typeface="ＭＳ Ｐゴシック" charset="0"/>
              </a:rPr>
              <a:t>3</a:t>
            </a:r>
            <a:r>
              <a:rPr lang="en-US" sz="4000">
                <a:latin typeface="Calibri" charset="0"/>
                <a:ea typeface="ＭＳ Ｐゴシック" charset="0"/>
              </a:rPr>
              <a:t>)) +</a:t>
            </a:r>
          </a:p>
          <a:p>
            <a:pPr marL="0" indent="0" eaLnBrk="1" hangingPunct="1">
              <a:buFont typeface="Arial" charset="0"/>
              <a:buNone/>
            </a:pPr>
            <a:r>
              <a:rPr lang="en-US" sz="4000">
                <a:latin typeface="Calibri" charset="0"/>
                <a:ea typeface="ＭＳ Ｐゴシック" charset="0"/>
              </a:rPr>
              <a:t>		</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2</a:t>
            </a:r>
            <a:r>
              <a:rPr lang="en-US" sz="4000">
                <a:solidFill>
                  <a:schemeClr val="tx1"/>
                </a:solidFill>
                <a:latin typeface="Calibri" charset="0"/>
                <a:ea typeface="ＭＳ Ｐゴシック" charset="0"/>
              </a:rPr>
              <a:t>)</a:t>
            </a:r>
            <a:r>
              <a:rPr lang="en-US" sz="4000">
                <a:latin typeface="Calibri" charset="0"/>
                <a:ea typeface="ＭＳ Ｐゴシック" charset="0"/>
              </a:rPr>
              <a:t>*(1-p(v</a:t>
            </a:r>
            <a:r>
              <a:rPr lang="en-US" sz="4000" baseline="-25000">
                <a:latin typeface="Calibri" charset="0"/>
                <a:ea typeface="ＭＳ Ｐゴシック" charset="0"/>
              </a:rPr>
              <a:t>1</a:t>
            </a:r>
            <a:r>
              <a:rPr lang="en-US" sz="4000">
                <a:latin typeface="Calibri" charset="0"/>
                <a:ea typeface="ＭＳ Ｐゴシック" charset="0"/>
              </a:rPr>
              <a:t>))*(1-p(v</a:t>
            </a:r>
            <a:r>
              <a:rPr lang="en-US" sz="4000" baseline="-25000">
                <a:latin typeface="Calibri" charset="0"/>
                <a:ea typeface="ＭＳ Ｐゴシック" charset="0"/>
              </a:rPr>
              <a:t>3</a:t>
            </a:r>
            <a:r>
              <a:rPr lang="en-US" sz="4000">
                <a:latin typeface="Calibri" charset="0"/>
                <a:ea typeface="ＭＳ Ｐゴシック" charset="0"/>
              </a:rPr>
              <a:t>)) +</a:t>
            </a:r>
          </a:p>
          <a:p>
            <a:pPr marL="0" indent="0" eaLnBrk="1" hangingPunct="1">
              <a:buFont typeface="Arial" charset="0"/>
              <a:buNone/>
            </a:pPr>
            <a:r>
              <a:rPr lang="en-US" sz="4000">
                <a:latin typeface="Calibri" charset="0"/>
                <a:ea typeface="ＭＳ Ｐゴシック" charset="0"/>
              </a:rPr>
              <a:t>		</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3</a:t>
            </a:r>
            <a:r>
              <a:rPr lang="en-US" sz="4000">
                <a:solidFill>
                  <a:schemeClr val="tx1"/>
                </a:solidFill>
                <a:latin typeface="Calibri" charset="0"/>
                <a:ea typeface="ＭＳ Ｐゴシック" charset="0"/>
              </a:rPr>
              <a:t>)</a:t>
            </a:r>
            <a:r>
              <a:rPr lang="en-US" sz="4000">
                <a:latin typeface="Calibri" charset="0"/>
                <a:ea typeface="ＭＳ Ｐゴシック" charset="0"/>
              </a:rPr>
              <a:t>*(1-p(v</a:t>
            </a:r>
            <a:r>
              <a:rPr lang="en-US" sz="4000" baseline="-25000">
                <a:latin typeface="Calibri" charset="0"/>
                <a:ea typeface="ＭＳ Ｐゴシック" charset="0"/>
              </a:rPr>
              <a:t>1</a:t>
            </a:r>
            <a:r>
              <a:rPr lang="en-US" sz="4000">
                <a:latin typeface="Calibri" charset="0"/>
                <a:ea typeface="ＭＳ Ｐゴシック" charset="0"/>
              </a:rPr>
              <a:t>))*(1-p(v</a:t>
            </a:r>
            <a:r>
              <a:rPr lang="en-US" sz="4000" baseline="-25000">
                <a:latin typeface="Calibri" charset="0"/>
                <a:ea typeface="ＭＳ Ｐゴシック" charset="0"/>
              </a:rPr>
              <a:t>2</a:t>
            </a:r>
            <a:r>
              <a:rPr lang="en-US" sz="4000">
                <a:latin typeface="Calibri" charset="0"/>
                <a:ea typeface="ＭＳ Ｐゴシック" charset="0"/>
              </a:rPr>
              <a:t>)) +</a:t>
            </a:r>
          </a:p>
          <a:p>
            <a:pPr marL="0" indent="0" eaLnBrk="1" hangingPunct="1">
              <a:buFont typeface="Arial" charset="0"/>
              <a:buNone/>
            </a:pPr>
            <a:r>
              <a:rPr lang="en-US" sz="4000">
                <a:latin typeface="Calibri" charset="0"/>
                <a:ea typeface="ＭＳ Ｐゴシック" charset="0"/>
              </a:rPr>
              <a:t>		</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1</a:t>
            </a:r>
            <a:r>
              <a:rPr lang="en-US" sz="4000">
                <a:solidFill>
                  <a:schemeClr val="tx1"/>
                </a:solidFill>
                <a:latin typeface="Calibri" charset="0"/>
                <a:ea typeface="ＭＳ Ｐゴシック" charset="0"/>
              </a:rPr>
              <a:t>)</a:t>
            </a:r>
            <a:r>
              <a:rPr lang="en-US" sz="4000">
                <a:latin typeface="Calibri" charset="0"/>
                <a:ea typeface="ＭＳ Ｐゴシック" charset="0"/>
              </a:rPr>
              <a:t>*</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2</a:t>
            </a:r>
            <a:r>
              <a:rPr lang="en-US" sz="4000">
                <a:solidFill>
                  <a:schemeClr val="tx1"/>
                </a:solidFill>
                <a:latin typeface="Calibri" charset="0"/>
                <a:ea typeface="ＭＳ Ｐゴシック" charset="0"/>
              </a:rPr>
              <a:t>)</a:t>
            </a:r>
            <a:r>
              <a:rPr lang="en-US" sz="4000">
                <a:latin typeface="Calibri" charset="0"/>
                <a:ea typeface="ＭＳ Ｐゴシック" charset="0"/>
              </a:rPr>
              <a:t>*</a:t>
            </a:r>
            <a:r>
              <a:rPr lang="en-US" sz="4000">
                <a:solidFill>
                  <a:schemeClr val="tx1"/>
                </a:solidFill>
                <a:latin typeface="Calibri" charset="0"/>
                <a:ea typeface="ＭＳ Ｐゴシック" charset="0"/>
              </a:rPr>
              <a:t>p(v</a:t>
            </a:r>
            <a:r>
              <a:rPr lang="en-US" sz="4000" baseline="-25000">
                <a:solidFill>
                  <a:schemeClr val="tx1"/>
                </a:solidFill>
                <a:latin typeface="Calibri" charset="0"/>
                <a:ea typeface="ＭＳ Ｐゴシック" charset="0"/>
              </a:rPr>
              <a:t>3</a:t>
            </a:r>
            <a:r>
              <a:rPr lang="en-US" sz="4000">
                <a:solidFill>
                  <a:schemeClr val="tx1"/>
                </a:solidFill>
                <a:latin typeface="Calibri" charset="0"/>
                <a:ea typeface="ＭＳ Ｐゴシック" charset="0"/>
              </a:rPr>
              <a:t>)</a:t>
            </a:r>
          </a:p>
          <a:p>
            <a:pPr marL="0" indent="0" eaLnBrk="1" hangingPunct="1">
              <a:buFont typeface="Arial" charset="0"/>
              <a:buNone/>
            </a:pPr>
            <a:r>
              <a:rPr lang="en-US" sz="4000">
                <a:solidFill>
                  <a:schemeClr val="tx1"/>
                </a:solidFill>
                <a:latin typeface="Calibri" charset="0"/>
                <a:ea typeface="ＭＳ Ｐゴシック" charset="0"/>
              </a:rPr>
              <a:t>Each bit node gets a message formed from the probabilities from the </a:t>
            </a:r>
            <a:r>
              <a:rPr lang="en-US" sz="4000" u="sng">
                <a:solidFill>
                  <a:schemeClr val="tx1"/>
                </a:solidFill>
                <a:latin typeface="Calibri" charset="0"/>
                <a:ea typeface="ＭＳ Ｐゴシック" charset="0"/>
              </a:rPr>
              <a:t>other</a:t>
            </a:r>
            <a:r>
              <a:rPr lang="en-US" sz="4000">
                <a:solidFill>
                  <a:schemeClr val="tx1"/>
                </a:solidFill>
                <a:latin typeface="Calibri" charset="0"/>
                <a:ea typeface="ＭＳ Ｐゴシック" charset="0"/>
              </a:rPr>
              <a:t> snitches. Nodes! Other bit nodes!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2"/>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You have been weighed.</a:t>
            </a:r>
          </a:p>
        </p:txBody>
      </p:sp>
      <p:sp>
        <p:nvSpPr>
          <p:cNvPr id="146434" name="Content Placeholder 3"/>
          <p:cNvSpPr>
            <a:spLocks noGrp="1"/>
          </p:cNvSpPr>
          <p:nvPr>
            <p:ph idx="1"/>
          </p:nvPr>
        </p:nvSpPr>
        <p:spPr/>
        <p:txBody>
          <a:bodyPr/>
          <a:lstStyle/>
          <a:p>
            <a:pPr eaLnBrk="1" hangingPunct="1"/>
            <a:r>
              <a:rPr lang="en-US" sz="3200" dirty="0">
                <a:latin typeface="Calibri" charset="0"/>
                <a:ea typeface="ＭＳ Ｐゴシック" charset="0"/>
              </a:rPr>
              <a:t>So our result back to you, node </a:t>
            </a:r>
            <a:r>
              <a:rPr lang="en-US" sz="3200" dirty="0" smtClean="0">
                <a:latin typeface="Calibri" charset="0"/>
                <a:ea typeface="ＭＳ Ｐゴシック" charset="0"/>
              </a:rPr>
              <a:t>4, </a:t>
            </a:r>
            <a:r>
              <a:rPr lang="en-US" sz="3200" dirty="0">
                <a:latin typeface="Calibri" charset="0"/>
                <a:ea typeface="ＭＳ Ｐゴシック" charset="0"/>
              </a:rPr>
              <a:t>is  0.35</a:t>
            </a:r>
          </a:p>
          <a:p>
            <a:pPr eaLnBrk="1" hangingPunct="1"/>
            <a:r>
              <a:rPr lang="en-US" sz="3200" dirty="0">
                <a:latin typeface="Calibri" charset="0"/>
                <a:ea typeface="ＭＳ Ｐゴシック" charset="0"/>
              </a:rPr>
              <a:t>You better shape up</a:t>
            </a:r>
          </a:p>
          <a:p>
            <a:pPr eaLnBrk="1" hangingPunct="1"/>
            <a:r>
              <a:rPr lang="en-US" sz="3200" dirty="0" err="1">
                <a:latin typeface="Calibri" charset="0"/>
                <a:ea typeface="ＭＳ Ｐゴシック" charset="0"/>
              </a:rPr>
              <a:t>Ooo</a:t>
            </a:r>
            <a:r>
              <a:rPr lang="en-US" sz="3200" dirty="0">
                <a:latin typeface="Calibri" charset="0"/>
                <a:ea typeface="ＭＳ Ｐゴシック" charset="0"/>
              </a:rPr>
              <a:t> </a:t>
            </a:r>
            <a:r>
              <a:rPr lang="en-US" sz="3200" dirty="0" err="1">
                <a:latin typeface="Calibri" charset="0"/>
                <a:ea typeface="ＭＳ Ｐゴシック" charset="0"/>
              </a:rPr>
              <a:t>ooo</a:t>
            </a:r>
            <a:r>
              <a:rPr lang="en-US" sz="3200" dirty="0">
                <a:latin typeface="Calibri" charset="0"/>
                <a:ea typeface="ＭＳ Ｐゴシック" charset="0"/>
              </a:rPr>
              <a:t> </a:t>
            </a:r>
            <a:r>
              <a:rPr lang="en-US" sz="3200" dirty="0" err="1">
                <a:latin typeface="Calibri" charset="0"/>
                <a:ea typeface="ＭＳ Ｐゴシック" charset="0"/>
              </a:rPr>
              <a:t>ooo</a:t>
            </a:r>
            <a:endParaRPr lang="en-US" sz="3200" dirty="0">
              <a:latin typeface="Calibri" charset="0"/>
              <a:ea typeface="ＭＳ Ｐゴシック" charset="0"/>
            </a:endParaRPr>
          </a:p>
          <a:p>
            <a:pPr eaLnBrk="1" hangingPunct="1"/>
            <a:r>
              <a:rPr lang="en-US" sz="3200" dirty="0">
                <a:latin typeface="Calibri" charset="0"/>
                <a:ea typeface="ＭＳ Ｐゴシック" charset="0"/>
              </a:rPr>
              <a:t>Because you need a plan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942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22" y="1320800"/>
            <a:ext cx="9149694"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br>
              <a:rPr lang="en-US" b="1" u="sng" dirty="0">
                <a:solidFill>
                  <a:srgbClr val="7030A0"/>
                </a:solidFill>
                <a:latin typeface="Calibri" panose="020F0502020204030204" pitchFamily="34" charset="0"/>
                <a:ea typeface="ＭＳ Ｐゴシック" panose="020B0600070205080204" pitchFamily="34" charset="-128"/>
                <a:cs typeface="+mn-cs"/>
              </a:rPr>
            </a:br>
            <a:endParaRPr lang="en-US" b="1" u="sng" dirty="0">
              <a:solidFill>
                <a:srgbClr val="7030A0"/>
              </a:solidFill>
              <a:latin typeface="Calibri" panose="020F0502020204030204" pitchFamily="34" charset="0"/>
              <a:ea typeface="ＭＳ Ｐゴシック" panose="020B0600070205080204" pitchFamily="34" charset="-128"/>
              <a:cs typeface="+mn-cs"/>
            </a:endParaRPr>
          </a:p>
        </p:txBody>
      </p:sp>
      <p:sp>
        <p:nvSpPr>
          <p:cNvPr id="7" name="TextBox 6">
            <a:extLst>
              <a:ext uri="{FF2B5EF4-FFF2-40B4-BE49-F238E27FC236}">
                <a16:creationId xmlns="" xmlns:a16="http://schemas.microsoft.com/office/drawing/2014/main" id="{AE18C313-3BB1-454D-97D7-DE9F7703481D}"/>
              </a:ext>
            </a:extLst>
          </p:cNvPr>
          <p:cNvSpPr txBox="1"/>
          <p:nvPr/>
        </p:nvSpPr>
        <p:spPr>
          <a:xfrm>
            <a:off x="114300" y="523875"/>
            <a:ext cx="5735638" cy="706438"/>
          </a:xfrm>
          <a:prstGeom prst="rect">
            <a:avLst/>
          </a:prstGeom>
          <a:noFill/>
        </p:spPr>
        <p:txBody>
          <a:bodyPr wrap="none">
            <a:spAutoFit/>
          </a:bodyPr>
          <a:lstStyle/>
          <a:p>
            <a:pPr eaLnBrk="1" hangingPunct="1">
              <a:defRPr/>
            </a:pPr>
            <a:r>
              <a:rPr lang="en-US" sz="4000" dirty="0">
                <a:solidFill>
                  <a:schemeClr val="bg1"/>
                </a:solidFill>
                <a:latin typeface="+mn-lt"/>
                <a:ea typeface="ＭＳ Ｐゴシック" panose="020B0600070205080204" pitchFamily="34" charset="-128"/>
                <a:cs typeface="+mn-cs"/>
              </a:rPr>
              <a:t>v4 updated from v1, v2, v3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9523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22" y="1320800"/>
            <a:ext cx="9149694"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br>
              <a:rPr lang="en-US" b="1" u="sng" dirty="0">
                <a:solidFill>
                  <a:srgbClr val="7030A0"/>
                </a:solidFill>
                <a:latin typeface="Calibri" panose="020F0502020204030204" pitchFamily="34" charset="0"/>
                <a:ea typeface="ＭＳ Ｐゴシック" panose="020B0600070205080204" pitchFamily="34" charset="-128"/>
                <a:cs typeface="+mn-cs"/>
              </a:rPr>
            </a:br>
            <a:endParaRPr lang="en-US" b="1" u="sng" dirty="0">
              <a:solidFill>
                <a:srgbClr val="7030A0"/>
              </a:solidFill>
              <a:latin typeface="Calibri" panose="020F0502020204030204" pitchFamily="34" charset="0"/>
              <a:ea typeface="ＭＳ Ｐゴシック" panose="020B0600070205080204" pitchFamily="34" charset="-128"/>
              <a:cs typeface="+mn-cs"/>
            </a:endParaRPr>
          </a:p>
        </p:txBody>
      </p:sp>
      <p:sp>
        <p:nvSpPr>
          <p:cNvPr id="7" name="TextBox 6">
            <a:extLst>
              <a:ext uri="{FF2B5EF4-FFF2-40B4-BE49-F238E27FC236}">
                <a16:creationId xmlns="" xmlns:a16="http://schemas.microsoft.com/office/drawing/2014/main" id="{C09989B1-273D-7E4B-AC17-9030EE8AD31F}"/>
              </a:ext>
            </a:extLst>
          </p:cNvPr>
          <p:cNvSpPr txBox="1"/>
          <p:nvPr/>
        </p:nvSpPr>
        <p:spPr>
          <a:xfrm>
            <a:off x="114300" y="523875"/>
            <a:ext cx="5735638" cy="706438"/>
          </a:xfrm>
          <a:prstGeom prst="rect">
            <a:avLst/>
          </a:prstGeom>
          <a:noFill/>
        </p:spPr>
        <p:txBody>
          <a:bodyPr wrap="none">
            <a:spAutoFit/>
          </a:bodyPr>
          <a:lstStyle/>
          <a:p>
            <a:pPr eaLnBrk="1" hangingPunct="1">
              <a:defRPr/>
            </a:pPr>
            <a:r>
              <a:rPr lang="en-US" sz="4000" dirty="0">
                <a:solidFill>
                  <a:schemeClr val="bg1"/>
                </a:solidFill>
                <a:latin typeface="+mn-lt"/>
                <a:ea typeface="ＭＳ Ｐゴシック" panose="020B0600070205080204" pitchFamily="34" charset="-128"/>
                <a:cs typeface="+mn-cs"/>
              </a:rPr>
              <a:t>v3 updated from v1, v2, v4</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96258"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09992"/>
            <a:ext cx="8941705" cy="4712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br>
              <a:rPr lang="en-US" b="1" u="sng" dirty="0">
                <a:solidFill>
                  <a:srgbClr val="7030A0"/>
                </a:solidFill>
                <a:latin typeface="Calibri" panose="020F0502020204030204" pitchFamily="34" charset="0"/>
                <a:ea typeface="ＭＳ Ｐゴシック" panose="020B0600070205080204" pitchFamily="34" charset="-128"/>
                <a:cs typeface="+mn-cs"/>
              </a:rPr>
            </a:br>
            <a:endParaRPr lang="en-US" b="1" u="sng" dirty="0">
              <a:solidFill>
                <a:srgbClr val="7030A0"/>
              </a:solidFill>
              <a:latin typeface="Calibri" panose="020F0502020204030204" pitchFamily="34" charset="0"/>
              <a:ea typeface="ＭＳ Ｐゴシック" panose="020B0600070205080204" pitchFamily="34" charset="-128"/>
              <a:cs typeface="+mn-cs"/>
            </a:endParaRPr>
          </a:p>
        </p:txBody>
      </p:sp>
      <p:sp>
        <p:nvSpPr>
          <p:cNvPr id="7" name="TextBox 6">
            <a:extLst>
              <a:ext uri="{FF2B5EF4-FFF2-40B4-BE49-F238E27FC236}">
                <a16:creationId xmlns="" xmlns:a16="http://schemas.microsoft.com/office/drawing/2014/main" id="{06F0D819-5F68-BC42-8FE7-7F4A39892559}"/>
              </a:ext>
            </a:extLst>
          </p:cNvPr>
          <p:cNvSpPr txBox="1"/>
          <p:nvPr/>
        </p:nvSpPr>
        <p:spPr>
          <a:xfrm>
            <a:off x="114300" y="523875"/>
            <a:ext cx="5735638" cy="706438"/>
          </a:xfrm>
          <a:prstGeom prst="rect">
            <a:avLst/>
          </a:prstGeom>
          <a:noFill/>
        </p:spPr>
        <p:txBody>
          <a:bodyPr wrap="none">
            <a:spAutoFit/>
          </a:bodyPr>
          <a:lstStyle/>
          <a:p>
            <a:pPr eaLnBrk="1" hangingPunct="1">
              <a:defRPr/>
            </a:pPr>
            <a:r>
              <a:rPr lang="en-US" sz="4000" dirty="0">
                <a:solidFill>
                  <a:schemeClr val="bg1"/>
                </a:solidFill>
                <a:latin typeface="+mn-lt"/>
                <a:ea typeface="ＭＳ Ｐゴシック" panose="020B0600070205080204" pitchFamily="34" charset="-128"/>
                <a:cs typeface="+mn-cs"/>
              </a:rPr>
              <a:t>v2 updated from v1, v4, v3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97282"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22" y="1320800"/>
            <a:ext cx="9149694"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br>
              <a:rPr lang="en-US" b="1" u="sng" dirty="0">
                <a:solidFill>
                  <a:srgbClr val="7030A0"/>
                </a:solidFill>
                <a:latin typeface="Calibri" panose="020F0502020204030204" pitchFamily="34" charset="0"/>
                <a:ea typeface="ＭＳ Ｐゴシック" panose="020B0600070205080204" pitchFamily="34" charset="-128"/>
                <a:cs typeface="+mn-cs"/>
              </a:rPr>
            </a:br>
            <a:endParaRPr lang="en-US" b="1" u="sng" dirty="0">
              <a:solidFill>
                <a:srgbClr val="7030A0"/>
              </a:solidFill>
              <a:latin typeface="Calibri" panose="020F0502020204030204" pitchFamily="34" charset="0"/>
              <a:ea typeface="ＭＳ Ｐゴシック" panose="020B0600070205080204" pitchFamily="34" charset="-128"/>
              <a:cs typeface="+mn-cs"/>
            </a:endParaRPr>
          </a:p>
        </p:txBody>
      </p:sp>
      <p:sp>
        <p:nvSpPr>
          <p:cNvPr id="7" name="TextBox 6">
            <a:extLst>
              <a:ext uri="{FF2B5EF4-FFF2-40B4-BE49-F238E27FC236}">
                <a16:creationId xmlns="" xmlns:a16="http://schemas.microsoft.com/office/drawing/2014/main" id="{B73B3C9E-DEC1-4742-812D-20274DCC4C60}"/>
              </a:ext>
            </a:extLst>
          </p:cNvPr>
          <p:cNvSpPr txBox="1"/>
          <p:nvPr/>
        </p:nvSpPr>
        <p:spPr>
          <a:xfrm>
            <a:off x="114300" y="523875"/>
            <a:ext cx="5735638" cy="706438"/>
          </a:xfrm>
          <a:prstGeom prst="rect">
            <a:avLst/>
          </a:prstGeom>
          <a:noFill/>
        </p:spPr>
        <p:txBody>
          <a:bodyPr wrap="none">
            <a:spAutoFit/>
          </a:bodyPr>
          <a:lstStyle/>
          <a:p>
            <a:pPr eaLnBrk="1" hangingPunct="1">
              <a:defRPr/>
            </a:pPr>
            <a:r>
              <a:rPr lang="en-US" sz="4000" dirty="0">
                <a:solidFill>
                  <a:schemeClr val="bg1"/>
                </a:solidFill>
                <a:latin typeface="+mn-lt"/>
                <a:ea typeface="ＭＳ Ｐゴシック" panose="020B0600070205080204" pitchFamily="34" charset="-128"/>
                <a:cs typeface="+mn-cs"/>
              </a:rPr>
              <a:t>v1 updated from v4, v2, v3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98306"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22" y="1320800"/>
            <a:ext cx="9149694"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rgbClr val="002060"/>
                </a:solidFill>
                <a:latin typeface="Calibri" panose="020F0502020204030204" pitchFamily="34" charset="0"/>
                <a:ea typeface="ＭＳ Ｐゴシック" panose="020B0600070205080204" pitchFamily="34" charset="-128"/>
                <a:cs typeface="+mn-cs"/>
              </a:rPr>
              <a:t>0.54           0.54          0.56           0.34</a:t>
            </a:r>
          </a:p>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p>
        </p:txBody>
      </p:sp>
      <p:sp>
        <p:nvSpPr>
          <p:cNvPr id="7" name="TextBox 6">
            <a:extLst>
              <a:ext uri="{FF2B5EF4-FFF2-40B4-BE49-F238E27FC236}">
                <a16:creationId xmlns="" xmlns:a16="http://schemas.microsoft.com/office/drawing/2014/main" id="{B6162701-B09E-3348-97DC-5150BD2F22B0}"/>
              </a:ext>
            </a:extLst>
          </p:cNvPr>
          <p:cNvSpPr txBox="1"/>
          <p:nvPr/>
        </p:nvSpPr>
        <p:spPr>
          <a:xfrm>
            <a:off x="114300" y="523875"/>
            <a:ext cx="6451600" cy="706438"/>
          </a:xfrm>
          <a:prstGeom prst="rect">
            <a:avLst/>
          </a:prstGeom>
          <a:noFill/>
        </p:spPr>
        <p:txBody>
          <a:bodyPr wrap="none">
            <a:spAutoFit/>
          </a:bodyPr>
          <a:lstStyle/>
          <a:p>
            <a:pPr eaLnBrk="1" hangingPunct="1">
              <a:defRPr/>
            </a:pPr>
            <a:r>
              <a:rPr lang="en-US" sz="4000" dirty="0">
                <a:solidFill>
                  <a:schemeClr val="bg1"/>
                </a:solidFill>
                <a:latin typeface="+mn-lt"/>
                <a:ea typeface="ＭＳ Ｐゴシック" panose="020B0600070205080204" pitchFamily="34" charset="-128"/>
                <a:cs typeface="+mn-cs"/>
              </a:rPr>
              <a:t>Bit nodes likelihoods updated.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99330"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22" y="1320800"/>
            <a:ext cx="9149694"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rgbClr val="002060"/>
                </a:solidFill>
                <a:latin typeface="Calibri" panose="020F0502020204030204" pitchFamily="34" charset="0"/>
                <a:ea typeface="ＭＳ Ｐゴシック" panose="020B0600070205080204" pitchFamily="34" charset="-128"/>
                <a:cs typeface="+mn-cs"/>
              </a:rPr>
              <a:t>0.54           0.54          0.56           0.34</a:t>
            </a:r>
          </a:p>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p>
        </p:txBody>
      </p:sp>
      <p:sp>
        <p:nvSpPr>
          <p:cNvPr id="2" name="TextBox 1">
            <a:extLst>
              <a:ext uri="{FF2B5EF4-FFF2-40B4-BE49-F238E27FC236}">
                <a16:creationId xmlns="" xmlns:a16="http://schemas.microsoft.com/office/drawing/2014/main" id="{F931A8E1-8EBD-CE43-A772-B01DB71488E3}"/>
              </a:ext>
            </a:extLst>
          </p:cNvPr>
          <p:cNvSpPr txBox="1"/>
          <p:nvPr/>
        </p:nvSpPr>
        <p:spPr>
          <a:xfrm>
            <a:off x="114300" y="523875"/>
            <a:ext cx="8597900" cy="706438"/>
          </a:xfrm>
          <a:prstGeom prst="rect">
            <a:avLst/>
          </a:prstGeom>
          <a:noFill/>
        </p:spPr>
        <p:txBody>
          <a:bodyPr wrap="none">
            <a:spAutoFit/>
          </a:bodyPr>
          <a:lstStyle/>
          <a:p>
            <a:pPr eaLnBrk="1" hangingPunct="1">
              <a:defRPr/>
            </a:pPr>
            <a:r>
              <a:rPr lang="en-US" sz="4000" dirty="0">
                <a:solidFill>
                  <a:schemeClr val="bg1"/>
                </a:solidFill>
                <a:latin typeface="+mn-lt"/>
                <a:ea typeface="ＭＳ Ｐゴシック" panose="020B0600070205080204" pitchFamily="34" charset="-128"/>
                <a:cs typeface="+mn-cs"/>
              </a:rPr>
              <a:t>The Real power is the cross connections.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10035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22" y="1320800"/>
            <a:ext cx="9149694"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rgbClr val="002060"/>
                </a:solidFill>
                <a:latin typeface="Calibri" panose="020F0502020204030204" pitchFamily="34" charset="0"/>
                <a:ea typeface="ＭＳ Ｐゴシック" panose="020B0600070205080204" pitchFamily="34" charset="-128"/>
                <a:cs typeface="+mn-cs"/>
              </a:rPr>
              <a:t>0.54           0.54          0.56           0.34</a:t>
            </a:r>
          </a:p>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p>
        </p:txBody>
      </p:sp>
      <p:sp>
        <p:nvSpPr>
          <p:cNvPr id="2" name="TextBox 1">
            <a:extLst>
              <a:ext uri="{FF2B5EF4-FFF2-40B4-BE49-F238E27FC236}">
                <a16:creationId xmlns="" xmlns:a16="http://schemas.microsoft.com/office/drawing/2014/main" id="{F931A8E1-8EBD-CE43-A772-B01DB71488E3}"/>
              </a:ext>
            </a:extLst>
          </p:cNvPr>
          <p:cNvSpPr txBox="1"/>
          <p:nvPr/>
        </p:nvSpPr>
        <p:spPr>
          <a:xfrm>
            <a:off x="114300" y="523875"/>
            <a:ext cx="8597900" cy="706438"/>
          </a:xfrm>
          <a:prstGeom prst="rect">
            <a:avLst/>
          </a:prstGeom>
          <a:noFill/>
        </p:spPr>
        <p:txBody>
          <a:bodyPr wrap="none">
            <a:spAutoFit/>
          </a:bodyPr>
          <a:lstStyle/>
          <a:p>
            <a:pPr eaLnBrk="1" hangingPunct="1">
              <a:defRPr/>
            </a:pPr>
            <a:r>
              <a:rPr lang="en-US" sz="4000" dirty="0">
                <a:solidFill>
                  <a:schemeClr val="bg1"/>
                </a:solidFill>
                <a:latin typeface="+mn-lt"/>
                <a:ea typeface="ＭＳ Ｐゴシック" panose="020B0600070205080204" pitchFamily="34" charset="-128"/>
                <a:cs typeface="+mn-cs"/>
              </a:rPr>
              <a:t>The Real power is the cross connections.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1013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800"/>
            <a:ext cx="9151938"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rgbClr val="002060"/>
                </a:solidFill>
                <a:latin typeface="Calibri" panose="020F0502020204030204" pitchFamily="34" charset="0"/>
                <a:ea typeface="ＭＳ Ｐゴシック" panose="020B0600070205080204" pitchFamily="34" charset="-128"/>
                <a:cs typeface="+mn-cs"/>
              </a:rPr>
              <a:t>0.54           0.54          0.56           0.34</a:t>
            </a:r>
          </a:p>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p>
        </p:txBody>
      </p:sp>
      <p:sp>
        <p:nvSpPr>
          <p:cNvPr id="7" name="TextBox 6">
            <a:extLst>
              <a:ext uri="{FF2B5EF4-FFF2-40B4-BE49-F238E27FC236}">
                <a16:creationId xmlns="" xmlns:a16="http://schemas.microsoft.com/office/drawing/2014/main" id="{B6162701-B09E-3348-97DC-5150BD2F22B0}"/>
              </a:ext>
            </a:extLst>
          </p:cNvPr>
          <p:cNvSpPr txBox="1"/>
          <p:nvPr/>
        </p:nvSpPr>
        <p:spPr>
          <a:xfrm>
            <a:off x="114300" y="523875"/>
            <a:ext cx="8926513" cy="706438"/>
          </a:xfrm>
          <a:prstGeom prst="rect">
            <a:avLst/>
          </a:prstGeom>
          <a:noFill/>
        </p:spPr>
        <p:txBody>
          <a:bodyPr wrap="none">
            <a:spAutoFit/>
          </a:bodyPr>
          <a:lstStyle/>
          <a:p>
            <a:pPr eaLnBrk="1" hangingPunct="1">
              <a:defRPr/>
            </a:pPr>
            <a:r>
              <a:rPr lang="en-US" sz="4000" dirty="0">
                <a:solidFill>
                  <a:schemeClr val="bg1"/>
                </a:solidFill>
                <a:latin typeface="+mn-lt"/>
                <a:ea typeface="ＭＳ Ｐゴシック" panose="020B0600070205080204" pitchFamily="34" charset="-128"/>
                <a:cs typeface="+mn-cs"/>
              </a:rPr>
              <a:t>Next, we send updated probabilities back.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9586645-E525-F54F-BC75-231FE7C4B510}"/>
              </a:ext>
            </a:extLst>
          </p:cNvPr>
          <p:cNvSpPr txBox="1"/>
          <p:nvPr/>
        </p:nvSpPr>
        <p:spPr>
          <a:xfrm>
            <a:off x="400929" y="154746"/>
            <a:ext cx="6317956" cy="830997"/>
          </a:xfrm>
          <a:prstGeom prst="rect">
            <a:avLst/>
          </a:prstGeom>
          <a:noFill/>
        </p:spPr>
        <p:txBody>
          <a:bodyPr wrap="none" rtlCol="0">
            <a:spAutoFit/>
          </a:bodyPr>
          <a:lstStyle/>
          <a:p>
            <a:r>
              <a:rPr lang="en-US" sz="4800" dirty="0"/>
              <a:t>What is the team doing?</a:t>
            </a:r>
          </a:p>
        </p:txBody>
      </p:sp>
      <p:sp>
        <p:nvSpPr>
          <p:cNvPr id="4" name="TextBox 3">
            <a:extLst>
              <a:ext uri="{FF2B5EF4-FFF2-40B4-BE49-F238E27FC236}">
                <a16:creationId xmlns:a16="http://schemas.microsoft.com/office/drawing/2014/main" xmlns="" id="{D6748B7D-1F8B-A743-BB23-90F30052C935}"/>
              </a:ext>
            </a:extLst>
          </p:cNvPr>
          <p:cNvSpPr txBox="1"/>
          <p:nvPr/>
        </p:nvSpPr>
        <p:spPr>
          <a:xfrm>
            <a:off x="739964" y="985742"/>
            <a:ext cx="7823776" cy="6186310"/>
          </a:xfrm>
          <a:prstGeom prst="rect">
            <a:avLst/>
          </a:prstGeom>
          <a:noFill/>
        </p:spPr>
        <p:txBody>
          <a:bodyPr wrap="none" rtlCol="0">
            <a:spAutoFit/>
          </a:bodyPr>
          <a:lstStyle/>
          <a:p>
            <a:r>
              <a:rPr lang="en-US" sz="3600" dirty="0"/>
              <a:t>RTP multicast </a:t>
            </a:r>
            <a:r>
              <a:rPr lang="en-US" sz="3600" dirty="0" smtClean="0"/>
              <a:t>innovations (Phil </a:t>
            </a:r>
            <a:r>
              <a:rPr lang="en-US" sz="3600" dirty="0" err="1" smtClean="0"/>
              <a:t>Karn</a:t>
            </a:r>
            <a:r>
              <a:rPr lang="en-US" sz="3600" dirty="0" smtClean="0"/>
              <a:t>)</a:t>
            </a:r>
            <a:endParaRPr lang="en-US" sz="3600" dirty="0"/>
          </a:p>
          <a:p>
            <a:r>
              <a:rPr lang="en-US" sz="3600" dirty="0"/>
              <a:t>DVB </a:t>
            </a:r>
            <a:r>
              <a:rPr lang="en-US" sz="3600" dirty="0" smtClean="0"/>
              <a:t>correlator (expand the one in GR)</a:t>
            </a:r>
            <a:endParaRPr lang="en-US" sz="3600" dirty="0"/>
          </a:p>
          <a:p>
            <a:r>
              <a:rPr lang="en-US" sz="3600" dirty="0"/>
              <a:t>Open Source </a:t>
            </a:r>
            <a:r>
              <a:rPr lang="en-US" sz="3600" dirty="0" smtClean="0"/>
              <a:t>LDPC decode, GPU to FPGA</a:t>
            </a:r>
            <a:endParaRPr lang="en-US" sz="3600" dirty="0"/>
          </a:p>
          <a:p>
            <a:r>
              <a:rPr lang="en-US" sz="3600" dirty="0"/>
              <a:t>Dual Band </a:t>
            </a:r>
            <a:r>
              <a:rPr lang="en-US" sz="3600" dirty="0" smtClean="0"/>
              <a:t>Feed, 5GHz and 10GHz</a:t>
            </a:r>
            <a:r>
              <a:rPr lang="en-US" sz="3600" dirty="0"/>
              <a:t/>
            </a:r>
            <a:br>
              <a:rPr lang="en-US" sz="3600" dirty="0"/>
            </a:br>
            <a:r>
              <a:rPr lang="en-US" sz="3600" dirty="0"/>
              <a:t>GSE published </a:t>
            </a:r>
            <a:r>
              <a:rPr lang="en-US" sz="3600" dirty="0" smtClean="0"/>
              <a:t>work (</a:t>
            </a:r>
            <a:r>
              <a:rPr lang="en-US" sz="3600" dirty="0" err="1" smtClean="0"/>
              <a:t>wireshark</a:t>
            </a:r>
            <a:r>
              <a:rPr lang="en-US" sz="3600" dirty="0" smtClean="0"/>
              <a:t>, GR)</a:t>
            </a:r>
            <a:endParaRPr lang="en-US" sz="3600" dirty="0"/>
          </a:p>
          <a:p>
            <a:r>
              <a:rPr lang="en-US" sz="3600" dirty="0"/>
              <a:t>Filters! 5GHz amps!</a:t>
            </a:r>
          </a:p>
          <a:p>
            <a:r>
              <a:rPr lang="en-US" sz="3600" dirty="0"/>
              <a:t>ARAP </a:t>
            </a:r>
            <a:r>
              <a:rPr lang="en-US" sz="3600" dirty="0" smtClean="0"/>
              <a:t>demonstrations*</a:t>
            </a:r>
            <a:endParaRPr lang="en-US" sz="3600" dirty="0"/>
          </a:p>
          <a:p>
            <a:r>
              <a:rPr lang="en-US" sz="3600" dirty="0"/>
              <a:t>Having tons of fun</a:t>
            </a:r>
          </a:p>
          <a:p>
            <a:r>
              <a:rPr lang="en-US" sz="3600" dirty="0"/>
              <a:t>Buying every SDR </a:t>
            </a:r>
            <a:r>
              <a:rPr lang="en-US" sz="3600" dirty="0" err="1"/>
              <a:t>dev</a:t>
            </a:r>
            <a:r>
              <a:rPr lang="en-US" sz="3600" dirty="0"/>
              <a:t> </a:t>
            </a:r>
            <a:r>
              <a:rPr lang="en-US" sz="3600" dirty="0" smtClean="0"/>
              <a:t>board we can find</a:t>
            </a:r>
          </a:p>
          <a:p>
            <a:r>
              <a:rPr lang="en-US" sz="3600" dirty="0" smtClean="0"/>
              <a:t>Throwing a Block Party!</a:t>
            </a:r>
            <a:endParaRPr lang="en-US" sz="3600" dirty="0"/>
          </a:p>
          <a:p>
            <a:endParaRPr lang="en-US" sz="3600" dirty="0"/>
          </a:p>
        </p:txBody>
      </p:sp>
    </p:spTree>
    <p:extLst>
      <p:ext uri="{BB962C8B-B14F-4D97-AF65-F5344CB8AC3E}">
        <p14:creationId xmlns:p14="http://schemas.microsoft.com/office/powerpoint/2010/main" val="2338017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102402"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22" y="1320800"/>
            <a:ext cx="9149694"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rgbClr val="002060"/>
                </a:solidFill>
                <a:latin typeface="Calibri" panose="020F0502020204030204" pitchFamily="34" charset="0"/>
                <a:ea typeface="ＭＳ Ｐゴシック" panose="020B0600070205080204" pitchFamily="34" charset="-128"/>
                <a:cs typeface="+mn-cs"/>
              </a:rPr>
              <a:t>0.67           0.66          0.59           0.28</a:t>
            </a:r>
          </a:p>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p>
        </p:txBody>
      </p:sp>
      <p:sp>
        <p:nvSpPr>
          <p:cNvPr id="7" name="TextBox 6">
            <a:extLst>
              <a:ext uri="{FF2B5EF4-FFF2-40B4-BE49-F238E27FC236}">
                <a16:creationId xmlns="" xmlns:a16="http://schemas.microsoft.com/office/drawing/2014/main" id="{B6162701-B09E-3348-97DC-5150BD2F22B0}"/>
              </a:ext>
            </a:extLst>
          </p:cNvPr>
          <p:cNvSpPr txBox="1"/>
          <p:nvPr/>
        </p:nvSpPr>
        <p:spPr>
          <a:xfrm>
            <a:off x="114300" y="523875"/>
            <a:ext cx="8499475" cy="706438"/>
          </a:xfrm>
          <a:prstGeom prst="rect">
            <a:avLst/>
          </a:prstGeom>
          <a:noFill/>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4000">
                <a:solidFill>
                  <a:schemeClr val="bg1"/>
                </a:solidFill>
              </a:rPr>
              <a:t>Hey look, info from other check nodes…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1034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800"/>
            <a:ext cx="9151938"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rgbClr val="002060"/>
                </a:solidFill>
                <a:latin typeface="Calibri" panose="020F0502020204030204" pitchFamily="34" charset="0"/>
                <a:ea typeface="ＭＳ Ｐゴシック" panose="020B0600070205080204" pitchFamily="34" charset="-128"/>
                <a:cs typeface="+mn-cs"/>
              </a:rPr>
              <a:t>0.67           0.66          0.59           0.28</a:t>
            </a:r>
          </a:p>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p>
        </p:txBody>
      </p:sp>
      <p:sp>
        <p:nvSpPr>
          <p:cNvPr id="7" name="TextBox 6">
            <a:extLst>
              <a:ext uri="{FF2B5EF4-FFF2-40B4-BE49-F238E27FC236}">
                <a16:creationId xmlns="" xmlns:a16="http://schemas.microsoft.com/office/drawing/2014/main" id="{B6162701-B09E-3348-97DC-5150BD2F22B0}"/>
              </a:ext>
            </a:extLst>
          </p:cNvPr>
          <p:cNvSpPr txBox="1"/>
          <p:nvPr/>
        </p:nvSpPr>
        <p:spPr>
          <a:xfrm>
            <a:off x="114300" y="523875"/>
            <a:ext cx="7466013" cy="706438"/>
          </a:xfrm>
          <a:prstGeom prst="rect">
            <a:avLst/>
          </a:prstGeom>
          <a:noFill/>
        </p:spPr>
        <p:txBody>
          <a:bodyPr wrap="none">
            <a:spAutoFit/>
          </a:bodyPr>
          <a:lstStyle/>
          <a:p>
            <a:pPr eaLnBrk="1" hangingPunct="1">
              <a:defRPr/>
            </a:pPr>
            <a:r>
              <a:rPr lang="en-US" sz="4000" dirty="0">
                <a:solidFill>
                  <a:schemeClr val="bg1"/>
                </a:solidFill>
                <a:latin typeface="+mn-lt"/>
                <a:ea typeface="ＭＳ Ｐゴシック" panose="020B0600070205080204" pitchFamily="34" charset="-128"/>
                <a:cs typeface="+mn-cs"/>
              </a:rPr>
              <a:t>V1=K*LLR channel result*p(a)*p(b)</a:t>
            </a:r>
          </a:p>
        </p:txBody>
      </p:sp>
      <p:sp>
        <p:nvSpPr>
          <p:cNvPr id="103429" name="TextBox 1"/>
          <p:cNvSpPr txBox="1">
            <a:spLocks noChangeArrowheads="1"/>
          </p:cNvSpPr>
          <p:nvPr/>
        </p:nvSpPr>
        <p:spPr bwMode="auto">
          <a:xfrm>
            <a:off x="114300" y="1462088"/>
            <a:ext cx="14906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r>
              <a:rPr lang="en-US" sz="2400" b="1"/>
              <a:t>Now with</a:t>
            </a:r>
          </a:p>
          <a:p>
            <a:pPr eaLnBrk="1" hangingPunct="1"/>
            <a:r>
              <a:rPr lang="en-US" sz="2400" b="1"/>
              <a:t>vitamin 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104450"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22" y="1320800"/>
            <a:ext cx="9149694"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rgbClr val="002060"/>
                </a:solidFill>
                <a:latin typeface="Calibri" panose="020F0502020204030204" pitchFamily="34" charset="0"/>
                <a:ea typeface="ＭＳ Ｐゴシック" panose="020B0600070205080204" pitchFamily="34" charset="-128"/>
                <a:cs typeface="+mn-cs"/>
              </a:rPr>
              <a:t>0.67           0.66          0.59           0.28</a:t>
            </a:r>
          </a:p>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p>
        </p:txBody>
      </p:sp>
      <p:sp>
        <p:nvSpPr>
          <p:cNvPr id="7" name="TextBox 6">
            <a:extLst>
              <a:ext uri="{FF2B5EF4-FFF2-40B4-BE49-F238E27FC236}">
                <a16:creationId xmlns="" xmlns:a16="http://schemas.microsoft.com/office/drawing/2014/main" id="{B6162701-B09E-3348-97DC-5150BD2F22B0}"/>
              </a:ext>
            </a:extLst>
          </p:cNvPr>
          <p:cNvSpPr txBox="1"/>
          <p:nvPr/>
        </p:nvSpPr>
        <p:spPr>
          <a:xfrm>
            <a:off x="114300" y="523875"/>
            <a:ext cx="8475923" cy="646331"/>
          </a:xfrm>
          <a:prstGeom prst="rect">
            <a:avLst/>
          </a:prstGeom>
          <a:noFill/>
        </p:spPr>
        <p:txBody>
          <a:bodyPr wrap="none">
            <a:spAutoFit/>
          </a:bodyPr>
          <a:lstStyle/>
          <a:p>
            <a:pPr eaLnBrk="1" hangingPunct="1">
              <a:defRPr/>
            </a:pPr>
            <a:r>
              <a:rPr lang="en-US" sz="3600" dirty="0" smtClean="0">
                <a:solidFill>
                  <a:schemeClr val="bg1"/>
                </a:solidFill>
                <a:latin typeface="+mn-lt"/>
                <a:ea typeface="ＭＳ Ｐゴシック" panose="020B0600070205080204" pitchFamily="34" charset="-128"/>
                <a:cs typeface="+mn-cs"/>
              </a:rPr>
              <a:t>All the parity check nodes affected by v1-v4.</a:t>
            </a:r>
            <a:endParaRPr lang="en-US" sz="3600" dirty="0">
              <a:solidFill>
                <a:schemeClr val="bg1"/>
              </a:solidFill>
              <a:latin typeface="+mn-lt"/>
              <a:ea typeface="ＭＳ Ｐゴシック" panose="020B0600070205080204" pitchFamily="34" charset="-128"/>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extBox 4"/>
          <p:cNvSpPr txBox="1">
            <a:spLocks noChangeArrowheads="1"/>
          </p:cNvSpPr>
          <p:nvPr/>
        </p:nvSpPr>
        <p:spPr bwMode="auto">
          <a:xfrm>
            <a:off x="0" y="0"/>
            <a:ext cx="91440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endParaRPr lang="en-US" sz="2800"/>
          </a:p>
        </p:txBody>
      </p:sp>
      <p:pic>
        <p:nvPicPr>
          <p:cNvPr id="10547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22" y="1320800"/>
            <a:ext cx="9149694"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2F44F0EE-8180-E54E-AC01-83A9B04FE6BA}"/>
              </a:ext>
            </a:extLst>
          </p:cNvPr>
          <p:cNvSpPr txBox="1"/>
          <p:nvPr/>
        </p:nvSpPr>
        <p:spPr>
          <a:xfrm>
            <a:off x="0" y="5922963"/>
            <a:ext cx="9144000" cy="922337"/>
          </a:xfrm>
          <a:prstGeom prst="rect">
            <a:avLst/>
          </a:prstGeom>
          <a:solidFill>
            <a:schemeClr val="bg1"/>
          </a:solidFill>
        </p:spPr>
        <p:txBody>
          <a:bodyPr>
            <a:spAutoFit/>
          </a:bodyPr>
          <a:lstStyle/>
          <a:p>
            <a:pPr eaLnBrk="1" hangingPunct="1">
              <a:defRPr/>
            </a:pPr>
            <a:r>
              <a:rPr lang="en-US" b="1" dirty="0">
                <a:solidFill>
                  <a:srgbClr val="002060"/>
                </a:solidFill>
                <a:latin typeface="Calibri" panose="020F0502020204030204" pitchFamily="34" charset="0"/>
                <a:ea typeface="ＭＳ Ｐゴシック" panose="020B0600070205080204" pitchFamily="34" charset="-128"/>
                <a:cs typeface="+mn-cs"/>
              </a:rPr>
              <a:t>0.67           0.66          0.59           0.28	  0.56             0.92          0.67         0.66          0.53          0.67</a:t>
            </a:r>
          </a:p>
          <a:p>
            <a:pPr eaLnBrk="1" hangingPunct="1">
              <a:defRPr/>
            </a:pP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0.28           </a:t>
            </a:r>
            <a:r>
              <a:rPr lang="en-US" b="1" u="sng" dirty="0">
                <a:solidFill>
                  <a:srgbClr val="0070C0"/>
                </a:solidFill>
                <a:latin typeface="Calibri" panose="020F0502020204030204" pitchFamily="34" charset="0"/>
                <a:ea typeface="ＭＳ Ｐゴシック" panose="020B0600070205080204" pitchFamily="34" charset="-128"/>
                <a:cs typeface="+mn-cs"/>
              </a:rPr>
              <a:t>0.59</a:t>
            </a:r>
            <a:r>
              <a:rPr lang="en-US" b="1" dirty="0">
                <a:solidFill>
                  <a:schemeClr val="accent1"/>
                </a:solidFill>
                <a:latin typeface="Calibri" panose="020F0502020204030204" pitchFamily="34" charset="0"/>
                <a:ea typeface="ＭＳ Ｐゴシック" panose="020B0600070205080204" pitchFamily="34" charset="-128"/>
                <a:cs typeface="+mn-cs"/>
              </a:rPr>
              <a:t>         0.36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r>
              <a:rPr lang="en-US" b="1" dirty="0">
                <a:solidFill>
                  <a:schemeClr val="accent1"/>
                </a:solidFill>
                <a:latin typeface="Calibri" panose="020F0502020204030204" pitchFamily="34" charset="0"/>
                <a:ea typeface="ＭＳ Ｐゴシック" panose="020B0600070205080204" pitchFamily="34" charset="-128"/>
                <a:cs typeface="+mn-cs"/>
              </a:rPr>
              <a:t>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0.04</a:t>
            </a:r>
            <a:r>
              <a:rPr lang="en-US" b="1" dirty="0">
                <a:solidFill>
                  <a:schemeClr val="accent1"/>
                </a:solidFill>
                <a:latin typeface="Calibri" panose="020F0502020204030204" pitchFamily="34" charset="0"/>
                <a:ea typeface="ＭＳ Ｐゴシック" panose="020B0600070205080204" pitchFamily="34" charset="-128"/>
                <a:cs typeface="+mn-cs"/>
              </a:rPr>
              <a:t>          0.44         </a:t>
            </a:r>
            <a:r>
              <a:rPr lang="en-US" b="1" dirty="0">
                <a:solidFill>
                  <a:schemeClr val="accent1">
                    <a:lumMod val="60000"/>
                    <a:lumOff val="40000"/>
                  </a:schemeClr>
                </a:solidFill>
                <a:latin typeface="Calibri" panose="020F0502020204030204" pitchFamily="34" charset="0"/>
                <a:ea typeface="ＭＳ Ｐゴシック" panose="020B0600070205080204" pitchFamily="34" charset="-128"/>
                <a:cs typeface="+mn-cs"/>
              </a:rPr>
              <a:t>0.12</a:t>
            </a:r>
          </a:p>
          <a:p>
            <a:pPr eaLnBrk="1" hangingPunct="1">
              <a:defRPr/>
            </a:pP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0.72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dirty="0">
                <a:solidFill>
                  <a:srgbClr val="FEADFB"/>
                </a:solidFill>
                <a:latin typeface="Calibri" panose="020F0502020204030204" pitchFamily="34" charset="0"/>
                <a:ea typeface="ＭＳ Ｐゴシック" panose="020B0600070205080204" pitchFamily="34" charset="-128"/>
                <a:cs typeface="+mn-cs"/>
              </a:rPr>
              <a:t>0.41</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0.64</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1.0</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0.96</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D883FF"/>
                </a:solidFill>
                <a:latin typeface="Calibri" panose="020F0502020204030204" pitchFamily="34" charset="0"/>
                <a:ea typeface="ＭＳ Ｐゴシック" panose="020B0600070205080204" pitchFamily="34" charset="-128"/>
                <a:cs typeface="+mn-cs"/>
              </a:rPr>
              <a:t>0.52</a:t>
            </a:r>
            <a:r>
              <a:rPr lang="en-US" b="1" dirty="0">
                <a:solidFill>
                  <a:srgbClr val="D883FF"/>
                </a:solidFill>
                <a:latin typeface="Calibri" panose="020F0502020204030204" pitchFamily="34" charset="0"/>
                <a:ea typeface="ＭＳ Ｐゴシック" panose="020B0600070205080204" pitchFamily="34" charset="-128"/>
                <a:cs typeface="+mn-cs"/>
              </a:rPr>
              <a:t>         </a:t>
            </a:r>
            <a:r>
              <a:rPr lang="en-US" b="1" u="sng" dirty="0">
                <a:solidFill>
                  <a:srgbClr val="7030A0"/>
                </a:solidFill>
                <a:latin typeface="Calibri" panose="020F0502020204030204" pitchFamily="34" charset="0"/>
                <a:ea typeface="ＭＳ Ｐゴシック" panose="020B0600070205080204" pitchFamily="34" charset="-128"/>
                <a:cs typeface="+mn-cs"/>
              </a:rPr>
              <a:t>0.88</a:t>
            </a:r>
          </a:p>
        </p:txBody>
      </p:sp>
      <p:sp>
        <p:nvSpPr>
          <p:cNvPr id="7" name="TextBox 6">
            <a:extLst>
              <a:ext uri="{FF2B5EF4-FFF2-40B4-BE49-F238E27FC236}">
                <a16:creationId xmlns="" xmlns:a16="http://schemas.microsoft.com/office/drawing/2014/main" id="{B6162701-B09E-3348-97DC-5150BD2F22B0}"/>
              </a:ext>
            </a:extLst>
          </p:cNvPr>
          <p:cNvSpPr txBox="1"/>
          <p:nvPr/>
        </p:nvSpPr>
        <p:spPr>
          <a:xfrm>
            <a:off x="114300" y="523875"/>
            <a:ext cx="4946650" cy="706438"/>
          </a:xfrm>
          <a:prstGeom prst="rect">
            <a:avLst/>
          </a:prstGeom>
          <a:noFill/>
        </p:spPr>
        <p:txBody>
          <a:bodyPr wrap="none">
            <a:spAutoFit/>
          </a:bodyPr>
          <a:lstStyle/>
          <a:p>
            <a:pPr eaLnBrk="1" hangingPunct="1">
              <a:defRPr/>
            </a:pPr>
            <a:r>
              <a:rPr lang="en-US" sz="4000" dirty="0">
                <a:solidFill>
                  <a:schemeClr val="bg1"/>
                </a:solidFill>
                <a:latin typeface="+mn-lt"/>
                <a:ea typeface="ＭＳ Ｐゴシック" panose="020B0600070205080204" pitchFamily="34" charset="-128"/>
                <a:cs typeface="+mn-cs"/>
              </a:rPr>
              <a:t>Everyone has snitched.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2"/>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The beatings will continue</a:t>
            </a:r>
          </a:p>
        </p:txBody>
      </p:sp>
      <p:sp>
        <p:nvSpPr>
          <p:cNvPr id="160770" name="Content Placeholder 3"/>
          <p:cNvSpPr>
            <a:spLocks noGrp="1"/>
          </p:cNvSpPr>
          <p:nvPr>
            <p:ph idx="1"/>
          </p:nvPr>
        </p:nvSpPr>
        <p:spPr/>
        <p:txBody>
          <a:bodyPr/>
          <a:lstStyle/>
          <a:p>
            <a:pPr eaLnBrk="1" hangingPunct="1"/>
            <a:r>
              <a:rPr lang="en-US" sz="3200">
                <a:latin typeface="Calibri" charset="0"/>
                <a:ea typeface="ＭＳ Ｐゴシック" charset="0"/>
              </a:rPr>
              <a:t>Check node </a:t>
            </a:r>
            <a:r>
              <a:rPr lang="en-US" sz="3200">
                <a:latin typeface="Calibri" charset="0"/>
                <a:ea typeface="ＭＳ Ｐゴシック" charset="0"/>
                <a:sym typeface="Wingdings" charset="0"/>
              </a:rPr>
              <a:t> variable node starts the iteration again.</a:t>
            </a:r>
          </a:p>
          <a:p>
            <a:pPr eaLnBrk="1" hangingPunct="1"/>
            <a:r>
              <a:rPr lang="en-US" sz="3200">
                <a:latin typeface="Calibri" charset="0"/>
                <a:ea typeface="ＭＳ Ｐゴシック" charset="0"/>
              </a:rPr>
              <a:t>This back and forth continues until either a </a:t>
            </a:r>
            <a:r>
              <a:rPr lang="en-US" sz="3200" u="sng">
                <a:latin typeface="Calibri" charset="0"/>
                <a:ea typeface="ＭＳ Ｐゴシック" charset="0"/>
              </a:rPr>
              <a:t>threshold</a:t>
            </a:r>
            <a:r>
              <a:rPr lang="en-US" sz="3200">
                <a:latin typeface="Calibri" charset="0"/>
                <a:ea typeface="ＭＳ Ｐゴシック" charset="0"/>
              </a:rPr>
              <a:t> probability is reached, or a maximum number of </a:t>
            </a:r>
            <a:r>
              <a:rPr lang="en-US" sz="3200" u="sng">
                <a:latin typeface="Calibri" charset="0"/>
                <a:ea typeface="ＭＳ Ｐゴシック" charset="0"/>
              </a:rPr>
              <a:t>iterations</a:t>
            </a:r>
            <a:r>
              <a:rPr lang="en-US" sz="3200">
                <a:latin typeface="Calibri" charset="0"/>
                <a:ea typeface="ＭＳ Ｐゴシック" charset="0"/>
              </a:rPr>
              <a:t> has been reached. </a:t>
            </a:r>
          </a:p>
          <a:p>
            <a:pPr eaLnBrk="1" hangingPunct="1"/>
            <a:r>
              <a:rPr lang="en-US" sz="3200" u="sng">
                <a:latin typeface="Calibri" charset="0"/>
                <a:ea typeface="ＭＳ Ｐゴシック" charset="0"/>
              </a:rPr>
              <a:t>Convergence</a:t>
            </a:r>
            <a:r>
              <a:rPr lang="en-US" sz="3200">
                <a:latin typeface="Calibri" charset="0"/>
                <a:ea typeface="ＭＳ Ｐゴシック" charset="0"/>
              </a:rPr>
              <a:t> is an active area of study.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Con2018BlockParty.png"/>
          <p:cNvPicPr>
            <a:picLocks noGrp="1" noChangeAspect="1"/>
          </p:cNvPicPr>
          <p:nvPr>
            <p:ph idx="1"/>
          </p:nvPr>
        </p:nvPicPr>
        <p:blipFill>
          <a:blip r:embed="rId2">
            <a:extLst>
              <a:ext uri="{28A0092B-C50C-407E-A947-70E740481C1C}">
                <a14:useLocalDpi xmlns:a14="http://schemas.microsoft.com/office/drawing/2010/main" val="0"/>
              </a:ext>
            </a:extLst>
          </a:blip>
          <a:srcRect l="-67443" r="-67443"/>
          <a:stretch>
            <a:fillRect/>
          </a:stretch>
        </p:blipFill>
        <p:spPr>
          <a:xfrm>
            <a:off x="282319" y="0"/>
            <a:ext cx="12429967" cy="6858000"/>
          </a:xfrm>
        </p:spPr>
      </p:pic>
      <p:sp>
        <p:nvSpPr>
          <p:cNvPr id="5" name="TextBox 4"/>
          <p:cNvSpPr txBox="1"/>
          <p:nvPr/>
        </p:nvSpPr>
        <p:spPr>
          <a:xfrm>
            <a:off x="346327" y="1751183"/>
            <a:ext cx="2558974" cy="923330"/>
          </a:xfrm>
          <a:prstGeom prst="rect">
            <a:avLst/>
          </a:prstGeom>
          <a:noFill/>
        </p:spPr>
        <p:txBody>
          <a:bodyPr wrap="square" rtlCol="0">
            <a:spAutoFit/>
          </a:bodyPr>
          <a:lstStyle/>
          <a:p>
            <a:r>
              <a:rPr lang="en-US" sz="5400" dirty="0" smtClean="0"/>
              <a:t>Sierra A</a:t>
            </a:r>
            <a:endParaRPr lang="en-US" sz="5400" dirty="0"/>
          </a:p>
        </p:txBody>
      </p:sp>
    </p:spTree>
    <p:extLst>
      <p:ext uri="{BB962C8B-B14F-4D97-AF65-F5344CB8AC3E}">
        <p14:creationId xmlns:p14="http://schemas.microsoft.com/office/powerpoint/2010/main" val="3292955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dulation_overview_2.jpg">
            <a:extLst>
              <a:ext uri="{FF2B5EF4-FFF2-40B4-BE49-F238E27FC236}">
                <a16:creationId xmlns:a16="http://schemas.microsoft.com/office/drawing/2014/main" xmlns="" id="{44C6D9BF-BC07-0346-A14B-A1D0DA77A6F6}"/>
              </a:ext>
            </a:extLst>
          </p:cNvPr>
          <p:cNvPicPr>
            <a:picLocks noChangeAspect="1"/>
          </p:cNvPicPr>
          <p:nvPr/>
        </p:nvPicPr>
        <p:blipFill rotWithShape="1">
          <a:blip r:embed="rId3">
            <a:extLst>
              <a:ext uri="{28A0092B-C50C-407E-A947-70E740481C1C}">
                <a14:useLocalDpi xmlns:a14="http://schemas.microsoft.com/office/drawing/2010/main" val="0"/>
              </a:ext>
            </a:extLst>
          </a:blip>
          <a:srcRect t="11844"/>
          <a:stretch/>
        </p:blipFill>
        <p:spPr>
          <a:xfrm>
            <a:off x="3331785" y="0"/>
            <a:ext cx="5812215" cy="6857999"/>
          </a:xfrm>
          <a:prstGeom prst="rect">
            <a:avLst/>
          </a:prstGeom>
        </p:spPr>
      </p:pic>
      <p:sp>
        <p:nvSpPr>
          <p:cNvPr id="6" name="TextBox 5">
            <a:extLst>
              <a:ext uri="{FF2B5EF4-FFF2-40B4-BE49-F238E27FC236}">
                <a16:creationId xmlns:a16="http://schemas.microsoft.com/office/drawing/2014/main" xmlns="" id="{B4129B0E-3B72-9E46-BC4E-1009219012EE}"/>
              </a:ext>
            </a:extLst>
          </p:cNvPr>
          <p:cNvSpPr txBox="1"/>
          <p:nvPr/>
        </p:nvSpPr>
        <p:spPr>
          <a:xfrm>
            <a:off x="228601" y="546296"/>
            <a:ext cx="2894467" cy="646331"/>
          </a:xfrm>
          <a:prstGeom prst="rect">
            <a:avLst/>
          </a:prstGeom>
          <a:noFill/>
        </p:spPr>
        <p:txBody>
          <a:bodyPr wrap="none" rtlCol="0">
            <a:spAutoFit/>
          </a:bodyPr>
          <a:lstStyle/>
          <a:p>
            <a:r>
              <a:rPr lang="en-US" sz="3600" dirty="0"/>
              <a:t>Phase 4 radios</a:t>
            </a:r>
          </a:p>
        </p:txBody>
      </p:sp>
      <p:sp>
        <p:nvSpPr>
          <p:cNvPr id="7" name="TextBox 6">
            <a:extLst>
              <a:ext uri="{FF2B5EF4-FFF2-40B4-BE49-F238E27FC236}">
                <a16:creationId xmlns:a16="http://schemas.microsoft.com/office/drawing/2014/main" xmlns="" id="{E7043ADF-91D7-EF47-B42A-9F1C105ADCFA}"/>
              </a:ext>
            </a:extLst>
          </p:cNvPr>
          <p:cNvSpPr txBox="1"/>
          <p:nvPr/>
        </p:nvSpPr>
        <p:spPr>
          <a:xfrm>
            <a:off x="228600" y="1232095"/>
            <a:ext cx="2322120" cy="923330"/>
          </a:xfrm>
          <a:prstGeom prst="rect">
            <a:avLst/>
          </a:prstGeom>
          <a:noFill/>
        </p:spPr>
        <p:txBody>
          <a:bodyPr wrap="none" rtlCol="0">
            <a:spAutoFit/>
          </a:bodyPr>
          <a:lstStyle/>
          <a:p>
            <a:r>
              <a:rPr lang="en-US" dirty="0"/>
              <a:t>5.645-5.655 GHz up</a:t>
            </a:r>
          </a:p>
          <a:p>
            <a:r>
              <a:rPr lang="en-US" dirty="0"/>
              <a:t>10.45-10.46 GHz down</a:t>
            </a:r>
          </a:p>
          <a:p>
            <a:endParaRPr lang="en-US" dirty="0"/>
          </a:p>
        </p:txBody>
      </p:sp>
    </p:spTree>
    <p:extLst>
      <p:ext uri="{BB962C8B-B14F-4D97-AF65-F5344CB8AC3E}">
        <p14:creationId xmlns:p14="http://schemas.microsoft.com/office/powerpoint/2010/main" val="1914865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2311400" y="536575"/>
            <a:ext cx="6718300" cy="623888"/>
          </a:xfrm>
        </p:spPr>
        <p:txBody>
          <a:bodyPr/>
          <a:lstStyle/>
          <a:p>
            <a:pPr eaLnBrk="1" hangingPunct="1"/>
            <a:r>
              <a:rPr lang="en-US" dirty="0" smtClean="0">
                <a:latin typeface="Berlin Sans FB Demi" charset="0"/>
                <a:ea typeface="ＭＳ Ｐゴシック" charset="0"/>
              </a:rPr>
              <a:t>LDPC - A </a:t>
            </a:r>
            <a:r>
              <a:rPr lang="en-US" dirty="0">
                <a:latin typeface="Berlin Sans FB Demi" charset="0"/>
                <a:ea typeface="ＭＳ Ｐゴシック" charset="0"/>
              </a:rPr>
              <a:t>Compelling History</a:t>
            </a:r>
          </a:p>
        </p:txBody>
      </p:sp>
      <p:sp>
        <p:nvSpPr>
          <p:cNvPr id="16386" name="Content Placeholder 2"/>
          <p:cNvSpPr>
            <a:spLocks noGrp="1"/>
          </p:cNvSpPr>
          <p:nvPr>
            <p:ph idx="1"/>
          </p:nvPr>
        </p:nvSpPr>
        <p:spPr>
          <a:xfrm>
            <a:off x="628650" y="1825625"/>
            <a:ext cx="7886700" cy="4699000"/>
          </a:xfrm>
        </p:spPr>
        <p:txBody>
          <a:bodyPr/>
          <a:lstStyle/>
          <a:p>
            <a:pPr eaLnBrk="1" hangingPunct="1"/>
            <a:r>
              <a:rPr lang="en-US">
                <a:latin typeface="Calibri" charset="0"/>
                <a:ea typeface="ＭＳ Ｐゴシック" charset="0"/>
              </a:rPr>
              <a:t>Discovered in 1963 by Robert Gallagher.</a:t>
            </a:r>
          </a:p>
          <a:p>
            <a:pPr eaLnBrk="1" hangingPunct="1"/>
            <a:r>
              <a:rPr lang="en-US">
                <a:latin typeface="Calibri" charset="0"/>
                <a:ea typeface="ＭＳ Ｐゴシック" charset="0"/>
              </a:rPr>
              <a:t>Impractical to implement. Promptly “lost”.</a:t>
            </a:r>
          </a:p>
          <a:p>
            <a:pPr eaLnBrk="1" hangingPunct="1"/>
            <a:r>
              <a:rPr lang="en-US">
                <a:latin typeface="Calibri" charset="0"/>
                <a:ea typeface="ＭＳ Ｐゴシック" charset="0"/>
              </a:rPr>
              <a:t>Interpreted in graphical form by Michael Tanner in 1981. We use Tanner Graphs today.</a:t>
            </a:r>
          </a:p>
          <a:p>
            <a:pPr eaLnBrk="1" hangingPunct="1"/>
            <a:r>
              <a:rPr lang="en-US">
                <a:latin typeface="Calibri" charset="0"/>
                <a:ea typeface="ＭＳ Ｐゴシック" charset="0"/>
              </a:rPr>
              <a:t>Still impractical to implement. “Lost” again.</a:t>
            </a:r>
          </a:p>
          <a:p>
            <a:pPr eaLnBrk="1" hangingPunct="1"/>
            <a:r>
              <a:rPr lang="en-US">
                <a:latin typeface="Calibri" charset="0"/>
                <a:ea typeface="ＭＳ Ｐゴシック" charset="0"/>
              </a:rPr>
              <a:t>Revived by Sir David MacKay in 1996 in a paper.</a:t>
            </a:r>
          </a:p>
          <a:p>
            <a:pPr eaLnBrk="1" hangingPunct="1"/>
            <a:r>
              <a:rPr lang="en-US">
                <a:latin typeface="Calibri" charset="0"/>
                <a:ea typeface="ＭＳ Ｐゴシック" charset="0"/>
              </a:rPr>
              <a:t>Chosen for DVB-S2 standard in 2003. </a:t>
            </a:r>
          </a:p>
          <a:p>
            <a:pPr eaLnBrk="1" hangingPunct="1"/>
            <a:r>
              <a:rPr lang="en-US">
                <a:latin typeface="Calibri" charset="0"/>
                <a:ea typeface="ＭＳ Ｐゴシック" charset="0"/>
              </a:rPr>
              <a:t>Since then, LDPC has surpassed Turbo codes in error floor and performance, especially at higher code rates. Huge area of academic research in FEC.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How Good are LDPC codes?</a:t>
            </a:r>
          </a:p>
        </p:txBody>
      </p:sp>
      <p:sp>
        <p:nvSpPr>
          <p:cNvPr id="17410" name="Content Placeholder 2"/>
          <p:cNvSpPr>
            <a:spLocks noGrp="1"/>
          </p:cNvSpPr>
          <p:nvPr>
            <p:ph idx="1"/>
          </p:nvPr>
        </p:nvSpPr>
        <p:spPr>
          <a:xfrm>
            <a:off x="123825" y="1720850"/>
            <a:ext cx="8905875" cy="4989513"/>
          </a:xfrm>
        </p:spPr>
        <p:txBody>
          <a:bodyPr/>
          <a:lstStyle/>
          <a:p>
            <a:pPr eaLnBrk="1" hangingPunct="1">
              <a:lnSpc>
                <a:spcPct val="80000"/>
              </a:lnSpc>
            </a:pPr>
            <a:r>
              <a:rPr lang="en-US" sz="2600">
                <a:latin typeface="Calibri" charset="0"/>
                <a:ea typeface="ＭＳ Ｐゴシック" charset="0"/>
              </a:rPr>
              <a:t>“Long LDPC codes with iterative decoding based on belief propagation are a fraction of a dB from the </a:t>
            </a:r>
            <a:r>
              <a:rPr lang="en-US" sz="2600" u="sng">
                <a:latin typeface="Calibri" charset="0"/>
                <a:ea typeface="ＭＳ Ｐゴシック" charset="0"/>
              </a:rPr>
              <a:t>Shannon limit</a:t>
            </a:r>
            <a:r>
              <a:rPr lang="en-US" sz="2600">
                <a:latin typeface="Calibri" charset="0"/>
                <a:ea typeface="ＭＳ Ｐゴシック" charset="0"/>
              </a:rPr>
              <a:t>.” Implementable decoders!</a:t>
            </a:r>
          </a:p>
          <a:p>
            <a:pPr eaLnBrk="1" hangingPunct="1">
              <a:lnSpc>
                <a:spcPct val="80000"/>
              </a:lnSpc>
            </a:pPr>
            <a:r>
              <a:rPr lang="en-US" sz="2600">
                <a:latin typeface="Calibri" charset="0"/>
                <a:ea typeface="ＭＳ Ｐゴシック" charset="0"/>
              </a:rPr>
              <a:t>LDPC codes don’t need </a:t>
            </a:r>
            <a:r>
              <a:rPr lang="en-US" sz="2600" u="sng">
                <a:latin typeface="Calibri" charset="0"/>
                <a:ea typeface="ＭＳ Ｐゴシック" charset="0"/>
              </a:rPr>
              <a:t>interleavers</a:t>
            </a:r>
            <a:r>
              <a:rPr lang="en-US" sz="2600">
                <a:latin typeface="Calibri" charset="0"/>
                <a:ea typeface="ＭＳ Ｐゴシック" charset="0"/>
              </a:rPr>
              <a:t> at all or </a:t>
            </a:r>
            <a:r>
              <a:rPr lang="en-US" sz="2600" u="sng">
                <a:latin typeface="Calibri" charset="0"/>
                <a:ea typeface="ＭＳ Ｐゴシック" charset="0"/>
              </a:rPr>
              <a:t>trellis</a:t>
            </a:r>
            <a:r>
              <a:rPr lang="en-US" sz="2600">
                <a:latin typeface="Calibri" charset="0"/>
                <a:ea typeface="ＭＳ Ｐゴシック" charset="0"/>
              </a:rPr>
              <a:t> on decode. Parallelizable decoders! </a:t>
            </a:r>
          </a:p>
          <a:p>
            <a:pPr eaLnBrk="1" hangingPunct="1">
              <a:lnSpc>
                <a:spcPct val="80000"/>
              </a:lnSpc>
            </a:pPr>
            <a:r>
              <a:rPr lang="en-US" sz="2600">
                <a:latin typeface="Calibri" charset="0"/>
                <a:ea typeface="ＭＳ Ｐゴシック" charset="0"/>
              </a:rPr>
              <a:t>They have great </a:t>
            </a:r>
            <a:r>
              <a:rPr lang="en-US" sz="2600" u="sng">
                <a:latin typeface="Calibri" charset="0"/>
                <a:ea typeface="ＭＳ Ｐゴシック" charset="0"/>
              </a:rPr>
              <a:t>block error </a:t>
            </a:r>
            <a:r>
              <a:rPr lang="en-US" sz="2600">
                <a:latin typeface="Calibri" charset="0"/>
                <a:ea typeface="ＭＳ Ｐゴシック" charset="0"/>
              </a:rPr>
              <a:t>and </a:t>
            </a:r>
            <a:r>
              <a:rPr lang="en-US" sz="2600" u="sng">
                <a:latin typeface="Calibri" charset="0"/>
                <a:ea typeface="ＭＳ Ｐゴシック" charset="0"/>
              </a:rPr>
              <a:t>burst error </a:t>
            </a:r>
            <a:r>
              <a:rPr lang="en-US" sz="2600">
                <a:latin typeface="Calibri" charset="0"/>
                <a:ea typeface="ＭＳ Ｐゴシック" charset="0"/>
              </a:rPr>
              <a:t>performance. </a:t>
            </a:r>
          </a:p>
          <a:p>
            <a:pPr eaLnBrk="1" hangingPunct="1">
              <a:lnSpc>
                <a:spcPct val="80000"/>
              </a:lnSpc>
            </a:pPr>
            <a:r>
              <a:rPr lang="en-US" sz="2600" u="sng">
                <a:latin typeface="Calibri" charset="0"/>
                <a:ea typeface="ＭＳ Ｐゴシック" charset="0"/>
              </a:rPr>
              <a:t>Error floors </a:t>
            </a:r>
            <a:r>
              <a:rPr lang="en-US" sz="2600">
                <a:latin typeface="Calibri" charset="0"/>
                <a:ea typeface="ＭＳ Ｐゴシック" charset="0"/>
              </a:rPr>
              <a:t>occur at lower bit error rates.</a:t>
            </a:r>
          </a:p>
          <a:p>
            <a:pPr eaLnBrk="1" hangingPunct="1">
              <a:lnSpc>
                <a:spcPct val="80000"/>
              </a:lnSpc>
            </a:pPr>
            <a:r>
              <a:rPr lang="en-US" sz="2600">
                <a:latin typeface="Calibri" charset="0"/>
                <a:ea typeface="ＭＳ Ｐゴシック" charset="0"/>
              </a:rPr>
              <a:t>Decoding complexity increases linearly with the number of entries (number of 1s) in the </a:t>
            </a:r>
            <a:r>
              <a:rPr lang="en-US" sz="2600" u="sng">
                <a:latin typeface="Calibri" charset="0"/>
                <a:ea typeface="ＭＳ Ｐゴシック" charset="0"/>
              </a:rPr>
              <a:t>parity check matrix</a:t>
            </a:r>
            <a:r>
              <a:rPr lang="en-US" sz="2600">
                <a:latin typeface="Calibri" charset="0"/>
                <a:ea typeface="ＭＳ Ｐゴシック" charset="0"/>
              </a:rPr>
              <a:t>. Keep it low!</a:t>
            </a:r>
          </a:p>
          <a:p>
            <a:pPr eaLnBrk="1" hangingPunct="1">
              <a:lnSpc>
                <a:spcPct val="80000"/>
              </a:lnSpc>
            </a:pPr>
            <a:r>
              <a:rPr lang="en-US" sz="2600">
                <a:latin typeface="Calibri" charset="0"/>
                <a:ea typeface="ＭＳ Ｐゴシック" charset="0"/>
              </a:rPr>
              <a:t>Single code good for many </a:t>
            </a:r>
            <a:r>
              <a:rPr lang="en-US" sz="2600" u="sng">
                <a:latin typeface="Calibri" charset="0"/>
                <a:ea typeface="ＭＳ Ｐゴシック" charset="0"/>
              </a:rPr>
              <a:t>channel models</a:t>
            </a:r>
            <a:r>
              <a:rPr lang="en-US" sz="2600">
                <a:latin typeface="Calibri" charset="0"/>
                <a:ea typeface="ＭＳ Ｐゴシック" charset="0"/>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2311400" y="536575"/>
            <a:ext cx="6718300" cy="623888"/>
          </a:xfrm>
        </p:spPr>
        <p:txBody>
          <a:bodyPr/>
          <a:lstStyle/>
          <a:p>
            <a:pPr eaLnBrk="1" hangingPunct="1"/>
            <a:r>
              <a:rPr lang="en-US">
                <a:latin typeface="Berlin Sans FB Demi" charset="0"/>
                <a:ea typeface="ＭＳ Ｐゴシック" charset="0"/>
              </a:rPr>
              <a:t>In Phase 4 Ground ACM!</a:t>
            </a:r>
          </a:p>
        </p:txBody>
      </p:sp>
      <p:sp>
        <p:nvSpPr>
          <p:cNvPr id="23554" name="Content Placeholder 2"/>
          <p:cNvSpPr>
            <a:spLocks noGrp="1"/>
          </p:cNvSpPr>
          <p:nvPr>
            <p:ph idx="1"/>
          </p:nvPr>
        </p:nvSpPr>
        <p:spPr/>
        <p:txBody>
          <a:bodyPr/>
          <a:lstStyle/>
          <a:p>
            <a:pPr eaLnBrk="1" hangingPunct="1"/>
            <a:r>
              <a:rPr lang="en-US" sz="3600" dirty="0">
                <a:latin typeface="Calibri" charset="0"/>
                <a:ea typeface="ＭＳ Ｐゴシック" charset="0"/>
              </a:rPr>
              <a:t>DVB-S2/X has something called ACM.</a:t>
            </a:r>
          </a:p>
          <a:p>
            <a:pPr eaLnBrk="1" hangingPunct="1"/>
            <a:r>
              <a:rPr lang="en-US" sz="3600" dirty="0">
                <a:latin typeface="Calibri" charset="0"/>
                <a:ea typeface="ＭＳ Ｐゴシック" charset="0"/>
              </a:rPr>
              <a:t>Adaptive Coding and Modulation lets you adjust to changing signal-to-noise ratios on a per-frame basis.</a:t>
            </a:r>
          </a:p>
          <a:p>
            <a:pPr eaLnBrk="1" hangingPunct="1"/>
            <a:r>
              <a:rPr lang="en-US" sz="3600" dirty="0">
                <a:latin typeface="Calibri" charset="0"/>
                <a:ea typeface="ＭＳ Ｐゴシック" charset="0"/>
              </a:rPr>
              <a:t>Best possible throughput for the channel conditions with the radio you have. </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3193</TotalTime>
  <Words>2952</Words>
  <Application>Microsoft Macintosh PowerPoint</Application>
  <PresentationFormat>On-screen Show (4:3)</PresentationFormat>
  <Paragraphs>363</Paragraphs>
  <Slides>56</Slides>
  <Notes>41</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DVB-S2/X</vt:lpstr>
      <vt:lpstr>Who are you?</vt:lpstr>
      <vt:lpstr>Who are we?</vt:lpstr>
      <vt:lpstr>PowerPoint Presentation</vt:lpstr>
      <vt:lpstr>PowerPoint Presentation</vt:lpstr>
      <vt:lpstr>PowerPoint Presentation</vt:lpstr>
      <vt:lpstr>LDPC - A Compelling History</vt:lpstr>
      <vt:lpstr>How Good are LDPC codes?</vt:lpstr>
      <vt:lpstr>In Phase 4 Ground ACM!</vt:lpstr>
      <vt:lpstr>Why Use ACM?</vt:lpstr>
      <vt:lpstr>PowerPoint Presentation</vt:lpstr>
      <vt:lpstr>PowerPoint Presentation</vt:lpstr>
      <vt:lpstr>(Michael) Tanner Graphs!</vt:lpstr>
      <vt:lpstr>PowerPoint Presentation</vt:lpstr>
      <vt:lpstr>PowerPoint Presentation</vt:lpstr>
      <vt:lpstr>PowerPoint Presentation</vt:lpstr>
      <vt:lpstr>PowerPoint Presentation</vt:lpstr>
      <vt:lpstr>Are you Regular?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know how it is.</vt:lpstr>
      <vt:lpstr>You have an even # of children.</vt:lpstr>
      <vt:lpstr>And one doesn’t cooperate.</vt:lpstr>
      <vt:lpstr>PowerPoint Presentation</vt:lpstr>
      <vt:lpstr>How does this happen?</vt:lpstr>
      <vt:lpstr>Written out in Math</vt:lpstr>
      <vt:lpstr>Written out in Math</vt:lpstr>
      <vt:lpstr>Written out in Math</vt:lpstr>
      <vt:lpstr>You have been weighed.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beatings will continue</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Aan</dc:creator>
  <cp:lastModifiedBy>Michelle Thompson</cp:lastModifiedBy>
  <cp:revision>308</cp:revision>
  <dcterms:created xsi:type="dcterms:W3CDTF">2015-01-02T02:25:16Z</dcterms:created>
  <dcterms:modified xsi:type="dcterms:W3CDTF">2018-09-17T22:03:24Z</dcterms:modified>
</cp:coreProperties>
</file>